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443" r:id="rId4"/>
    <p:sldId id="444" r:id="rId5"/>
    <p:sldId id="456" r:id="rId6"/>
    <p:sldId id="445" r:id="rId7"/>
    <p:sldId id="457" r:id="rId8"/>
    <p:sldId id="455" r:id="rId9"/>
    <p:sldId id="446" r:id="rId10"/>
    <p:sldId id="463" r:id="rId11"/>
    <p:sldId id="472" r:id="rId12"/>
    <p:sldId id="466" r:id="rId13"/>
    <p:sldId id="448" r:id="rId14"/>
    <p:sldId id="467" r:id="rId15"/>
    <p:sldId id="468" r:id="rId16"/>
    <p:sldId id="470" r:id="rId17"/>
    <p:sldId id="447" r:id="rId18"/>
    <p:sldId id="473" r:id="rId19"/>
    <p:sldId id="458" r:id="rId20"/>
    <p:sldId id="475" r:id="rId21"/>
    <p:sldId id="462" r:id="rId22"/>
    <p:sldId id="453" r:id="rId23"/>
    <p:sldId id="454" r:id="rId24"/>
    <p:sldId id="4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59" autoAdjust="0"/>
  </p:normalViewPr>
  <p:slideViewPr>
    <p:cSldViewPr snapToGrid="0">
      <p:cViewPr varScale="1">
        <p:scale>
          <a:sx n="95" d="100"/>
          <a:sy n="95" d="100"/>
        </p:scale>
        <p:origin x="1134" y="66"/>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71313-B89F-4E80-8073-EB2C4E859638}"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9D7F259A-817E-4CB5-8051-1A0322874985}">
      <dgm:prSet/>
      <dgm:spPr/>
      <dgm:t>
        <a:bodyPr/>
        <a:lstStyle/>
        <a:p>
          <a:pPr algn="r"/>
          <a:r>
            <a:rPr lang="en-US" b="0" i="0" dirty="0"/>
            <a:t>“A </a:t>
          </a:r>
          <a:r>
            <a:rPr lang="en-US" b="1" i="0" dirty="0"/>
            <a:t>university research administrator </a:t>
          </a:r>
          <a:r>
            <a:rPr lang="en-US" b="0" i="0" dirty="0"/>
            <a:t>is a knowledgeable, skilled individual committed to providing financial and administrative management for academic research endeavors in colleges and universities. Research administrators provide the needed administrative and financial support services necessary to develop and maintain outstanding research programs in the organizations they serve.”—NCURA </a:t>
          </a:r>
          <a:endParaRPr lang="en-US" dirty="0"/>
        </a:p>
      </dgm:t>
    </dgm:pt>
    <dgm:pt modelId="{2537F85D-FC76-448E-92D2-5DD39AA5791D}" type="parTrans" cxnId="{BAD9C6E4-9FEB-435A-9F43-F5553FFB0DA3}">
      <dgm:prSet/>
      <dgm:spPr/>
      <dgm:t>
        <a:bodyPr/>
        <a:lstStyle/>
        <a:p>
          <a:endParaRPr lang="en-US"/>
        </a:p>
      </dgm:t>
    </dgm:pt>
    <dgm:pt modelId="{02090325-1DD3-4B0E-8EFA-F5CAD0927E30}" type="sibTrans" cxnId="{BAD9C6E4-9FEB-435A-9F43-F5553FFB0DA3}">
      <dgm:prSet/>
      <dgm:spPr/>
      <dgm:t>
        <a:bodyPr/>
        <a:lstStyle/>
        <a:p>
          <a:endParaRPr lang="en-US"/>
        </a:p>
      </dgm:t>
    </dgm:pt>
    <dgm:pt modelId="{C6B9CE54-A971-4DC1-9191-BA094914CC54}">
      <dgm:prSet/>
      <dgm:spPr/>
      <dgm:t>
        <a:bodyPr/>
        <a:lstStyle/>
        <a:p>
          <a:pPr algn="l"/>
          <a:r>
            <a:rPr lang="en-US" b="1" i="0" dirty="0"/>
            <a:t>“Research Development</a:t>
          </a:r>
          <a:r>
            <a:rPr lang="en-US" b="0" i="0" dirty="0"/>
            <a:t> encompasses a set of strategic, catalytic, and capacity-building activities that advance research, especially in higher education. Research Development professionals help researchers become more successful communicators, grant writers, and advocates for their research. They help researchers bring new ideas to life.”--NORDP</a:t>
          </a:r>
          <a:endParaRPr lang="en-US" dirty="0"/>
        </a:p>
      </dgm:t>
    </dgm:pt>
    <dgm:pt modelId="{193F2D47-9EBD-4A3E-8CCF-6FA512C5C6C5}" type="parTrans" cxnId="{CF0FFFAA-899B-43A2-B014-3E967628A531}">
      <dgm:prSet/>
      <dgm:spPr/>
      <dgm:t>
        <a:bodyPr/>
        <a:lstStyle/>
        <a:p>
          <a:endParaRPr lang="en-US"/>
        </a:p>
      </dgm:t>
    </dgm:pt>
    <dgm:pt modelId="{7107A137-B905-4E84-97AB-F7BA58DF5D38}" type="sibTrans" cxnId="{CF0FFFAA-899B-43A2-B014-3E967628A531}">
      <dgm:prSet/>
      <dgm:spPr/>
      <dgm:t>
        <a:bodyPr/>
        <a:lstStyle/>
        <a:p>
          <a:endParaRPr lang="en-US"/>
        </a:p>
      </dgm:t>
    </dgm:pt>
    <dgm:pt modelId="{73227DAF-2DF1-4770-BC13-E56253F2BF31}" type="pres">
      <dgm:prSet presAssocID="{8ED71313-B89F-4E80-8073-EB2C4E859638}" presName="compositeShape" presStyleCnt="0">
        <dgm:presLayoutVars>
          <dgm:chMax val="7"/>
          <dgm:dir/>
          <dgm:resizeHandles val="exact"/>
        </dgm:presLayoutVars>
      </dgm:prSet>
      <dgm:spPr/>
    </dgm:pt>
    <dgm:pt modelId="{1BB415F1-9C27-43EF-B0E8-146CBC22D5C7}" type="pres">
      <dgm:prSet presAssocID="{9D7F259A-817E-4CB5-8051-1A0322874985}" presName="circ1" presStyleLbl="vennNode1" presStyleIdx="0" presStyleCnt="2" custLinFactNeighborX="-15490"/>
      <dgm:spPr/>
    </dgm:pt>
    <dgm:pt modelId="{9DBEEB9F-6758-421F-AAE6-3B311000FCFC}" type="pres">
      <dgm:prSet presAssocID="{9D7F259A-817E-4CB5-8051-1A0322874985}" presName="circ1Tx" presStyleLbl="revTx" presStyleIdx="0" presStyleCnt="0">
        <dgm:presLayoutVars>
          <dgm:chMax val="0"/>
          <dgm:chPref val="0"/>
          <dgm:bulletEnabled val="1"/>
        </dgm:presLayoutVars>
      </dgm:prSet>
      <dgm:spPr/>
    </dgm:pt>
    <dgm:pt modelId="{F6EBBACC-A2DA-41C1-B64B-D67A9BD90A3A}" type="pres">
      <dgm:prSet presAssocID="{C6B9CE54-A971-4DC1-9191-BA094914CC54}" presName="circ2" presStyleLbl="vennNode1" presStyleIdx="1" presStyleCnt="2" custLinFactNeighborX="2088"/>
      <dgm:spPr/>
    </dgm:pt>
    <dgm:pt modelId="{7F937AC0-3121-4BF2-A366-2DFF1B7A2C7C}" type="pres">
      <dgm:prSet presAssocID="{C6B9CE54-A971-4DC1-9191-BA094914CC54}" presName="circ2Tx" presStyleLbl="revTx" presStyleIdx="0" presStyleCnt="0">
        <dgm:presLayoutVars>
          <dgm:chMax val="0"/>
          <dgm:chPref val="0"/>
          <dgm:bulletEnabled val="1"/>
        </dgm:presLayoutVars>
      </dgm:prSet>
      <dgm:spPr/>
    </dgm:pt>
  </dgm:ptLst>
  <dgm:cxnLst>
    <dgm:cxn modelId="{EE351B02-AB76-428D-9BDA-60AB022BD573}" type="presOf" srcId="{8ED71313-B89F-4E80-8073-EB2C4E859638}" destId="{73227DAF-2DF1-4770-BC13-E56253F2BF31}" srcOrd="0" destOrd="0" presId="urn:microsoft.com/office/officeart/2005/8/layout/venn1"/>
    <dgm:cxn modelId="{57166928-11BF-4065-88AB-90CB0F1BAE8A}" type="presOf" srcId="{C6B9CE54-A971-4DC1-9191-BA094914CC54}" destId="{F6EBBACC-A2DA-41C1-B64B-D67A9BD90A3A}" srcOrd="0" destOrd="0" presId="urn:microsoft.com/office/officeart/2005/8/layout/venn1"/>
    <dgm:cxn modelId="{1CA77965-7FA1-4F21-A6F5-3C4D21034135}" type="presOf" srcId="{C6B9CE54-A971-4DC1-9191-BA094914CC54}" destId="{7F937AC0-3121-4BF2-A366-2DFF1B7A2C7C}" srcOrd="1" destOrd="0" presId="urn:microsoft.com/office/officeart/2005/8/layout/venn1"/>
    <dgm:cxn modelId="{CF0FFFAA-899B-43A2-B014-3E967628A531}" srcId="{8ED71313-B89F-4E80-8073-EB2C4E859638}" destId="{C6B9CE54-A971-4DC1-9191-BA094914CC54}" srcOrd="1" destOrd="0" parTransId="{193F2D47-9EBD-4A3E-8CCF-6FA512C5C6C5}" sibTransId="{7107A137-B905-4E84-97AB-F7BA58DF5D38}"/>
    <dgm:cxn modelId="{28205FB5-5A08-41AA-98D1-487D9279E68F}" type="presOf" srcId="{9D7F259A-817E-4CB5-8051-1A0322874985}" destId="{1BB415F1-9C27-43EF-B0E8-146CBC22D5C7}" srcOrd="0" destOrd="0" presId="urn:microsoft.com/office/officeart/2005/8/layout/venn1"/>
    <dgm:cxn modelId="{F66F52BA-E08B-466E-9BF7-B4B25BCA0C82}" type="presOf" srcId="{9D7F259A-817E-4CB5-8051-1A0322874985}" destId="{9DBEEB9F-6758-421F-AAE6-3B311000FCFC}" srcOrd="1" destOrd="0" presId="urn:microsoft.com/office/officeart/2005/8/layout/venn1"/>
    <dgm:cxn modelId="{BAD9C6E4-9FEB-435A-9F43-F5553FFB0DA3}" srcId="{8ED71313-B89F-4E80-8073-EB2C4E859638}" destId="{9D7F259A-817E-4CB5-8051-1A0322874985}" srcOrd="0" destOrd="0" parTransId="{2537F85D-FC76-448E-92D2-5DD39AA5791D}" sibTransId="{02090325-1DD3-4B0E-8EFA-F5CAD0927E30}"/>
    <dgm:cxn modelId="{F034C42E-D941-4DAE-B632-CD3BBE4983E2}" type="presParOf" srcId="{73227DAF-2DF1-4770-BC13-E56253F2BF31}" destId="{1BB415F1-9C27-43EF-B0E8-146CBC22D5C7}" srcOrd="0" destOrd="0" presId="urn:microsoft.com/office/officeart/2005/8/layout/venn1"/>
    <dgm:cxn modelId="{2A9F7D98-CB3B-4853-AE8D-CB6A6F005160}" type="presParOf" srcId="{73227DAF-2DF1-4770-BC13-E56253F2BF31}" destId="{9DBEEB9F-6758-421F-AAE6-3B311000FCFC}" srcOrd="1" destOrd="0" presId="urn:microsoft.com/office/officeart/2005/8/layout/venn1"/>
    <dgm:cxn modelId="{1E2F5EC5-E451-4184-8BAE-E5052646A672}" type="presParOf" srcId="{73227DAF-2DF1-4770-BC13-E56253F2BF31}" destId="{F6EBBACC-A2DA-41C1-B64B-D67A9BD90A3A}" srcOrd="2" destOrd="0" presId="urn:microsoft.com/office/officeart/2005/8/layout/venn1"/>
    <dgm:cxn modelId="{61EBEA1C-8C45-4445-BE08-57238DC02C50}" type="presParOf" srcId="{73227DAF-2DF1-4770-BC13-E56253F2BF31}" destId="{7F937AC0-3121-4BF2-A366-2DFF1B7A2C7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DC8AD7-5B29-4967-B11B-9F75E1135BB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1A8D622A-D009-46FA-AAB9-66B590392634}">
      <dgm:prSet phldrT="[Text]" custT="1"/>
      <dgm:spPr/>
      <dgm:t>
        <a:bodyPr/>
        <a:lstStyle/>
        <a:p>
          <a:r>
            <a:rPr lang="en-US" sz="1400">
              <a:latin typeface="Avenir Next LT Pro Demi" panose="020B0704020202020204" pitchFamily="34" charset="0"/>
            </a:rPr>
            <a:t>Project Idea</a:t>
          </a:r>
        </a:p>
      </dgm:t>
    </dgm:pt>
    <dgm:pt modelId="{6448BF31-F761-4B31-8CF2-78C7A0BFEE14}" type="parTrans" cxnId="{3E32646D-9ECA-46D8-99C3-20E742F2DF2C}">
      <dgm:prSet/>
      <dgm:spPr/>
      <dgm:t>
        <a:bodyPr/>
        <a:lstStyle/>
        <a:p>
          <a:endParaRPr lang="en-US" sz="1800">
            <a:latin typeface="Avenir Next LT Pro Demi" panose="020B0704020202020204" pitchFamily="34" charset="0"/>
          </a:endParaRPr>
        </a:p>
      </dgm:t>
    </dgm:pt>
    <dgm:pt modelId="{778BC15B-509D-4E7B-925C-54C56235317A}" type="sibTrans" cxnId="{3E32646D-9ECA-46D8-99C3-20E742F2DF2C}">
      <dgm:prSet/>
      <dgm:spPr/>
      <dgm:t>
        <a:bodyPr/>
        <a:lstStyle/>
        <a:p>
          <a:endParaRPr lang="en-US" sz="1800">
            <a:latin typeface="Avenir Next LT Pro Demi" panose="020B0704020202020204" pitchFamily="34" charset="0"/>
          </a:endParaRPr>
        </a:p>
      </dgm:t>
    </dgm:pt>
    <dgm:pt modelId="{08BC3A9B-0B1A-44F4-897C-E1E8F1F8E005}">
      <dgm:prSet phldrT="[Text]" custT="1"/>
      <dgm:spPr/>
      <dgm:t>
        <a:bodyPr/>
        <a:lstStyle/>
        <a:p>
          <a:r>
            <a:rPr lang="en-US" sz="1400">
              <a:latin typeface="Avenir Next LT Pro Demi" panose="020B0704020202020204" pitchFamily="34" charset="0"/>
            </a:rPr>
            <a:t>Track Funding Opportunities</a:t>
          </a:r>
        </a:p>
      </dgm:t>
    </dgm:pt>
    <dgm:pt modelId="{DE00AB22-D6CA-4B39-8485-8F57695EB252}" type="parTrans" cxnId="{A053E5FD-626D-46D5-8B41-F911A1337E77}">
      <dgm:prSet/>
      <dgm:spPr/>
      <dgm:t>
        <a:bodyPr/>
        <a:lstStyle/>
        <a:p>
          <a:endParaRPr lang="en-US" sz="1800">
            <a:latin typeface="Avenir Next LT Pro Demi" panose="020B0704020202020204" pitchFamily="34" charset="0"/>
          </a:endParaRPr>
        </a:p>
      </dgm:t>
    </dgm:pt>
    <dgm:pt modelId="{A640713B-F8AC-43A8-B935-EDC8C5D0124E}" type="sibTrans" cxnId="{A053E5FD-626D-46D5-8B41-F911A1337E77}">
      <dgm:prSet/>
      <dgm:spPr/>
      <dgm:t>
        <a:bodyPr/>
        <a:lstStyle/>
        <a:p>
          <a:endParaRPr lang="en-US" sz="1800">
            <a:latin typeface="Avenir Next LT Pro Demi" panose="020B0704020202020204" pitchFamily="34" charset="0"/>
          </a:endParaRPr>
        </a:p>
      </dgm:t>
    </dgm:pt>
    <dgm:pt modelId="{DFF9FFD5-8D51-47FD-BCA2-6973ECD2E19E}">
      <dgm:prSet phldrT="[Text]" custT="1"/>
      <dgm:spPr/>
      <dgm:t>
        <a:bodyPr/>
        <a:lstStyle/>
        <a:p>
          <a:r>
            <a:rPr lang="en-US" sz="1400">
              <a:latin typeface="Avenir Next LT Pro Demi" panose="020B0704020202020204" pitchFamily="34" charset="0"/>
            </a:rPr>
            <a:t>Proposal Submission</a:t>
          </a:r>
        </a:p>
      </dgm:t>
    </dgm:pt>
    <dgm:pt modelId="{1CECEEA9-F053-41A2-A353-264A731F346D}" type="parTrans" cxnId="{9DE426FF-A955-4B24-B7F2-E16AAAEC9625}">
      <dgm:prSet/>
      <dgm:spPr/>
      <dgm:t>
        <a:bodyPr/>
        <a:lstStyle/>
        <a:p>
          <a:endParaRPr lang="en-US" sz="1800">
            <a:latin typeface="Avenir Next LT Pro Demi" panose="020B0704020202020204" pitchFamily="34" charset="0"/>
          </a:endParaRPr>
        </a:p>
      </dgm:t>
    </dgm:pt>
    <dgm:pt modelId="{060562EE-0009-44A8-8D28-14A910139FD6}" type="sibTrans" cxnId="{9DE426FF-A955-4B24-B7F2-E16AAAEC9625}">
      <dgm:prSet/>
      <dgm:spPr/>
      <dgm:t>
        <a:bodyPr/>
        <a:lstStyle/>
        <a:p>
          <a:endParaRPr lang="en-US" sz="1800">
            <a:latin typeface="Avenir Next LT Pro Demi" panose="020B0704020202020204" pitchFamily="34" charset="0"/>
          </a:endParaRPr>
        </a:p>
      </dgm:t>
    </dgm:pt>
    <dgm:pt modelId="{7C0EA4F8-3BAF-478D-823D-8E6B80AD6F9A}">
      <dgm:prSet phldrT="[Text]" custT="1"/>
      <dgm:spPr/>
      <dgm:t>
        <a:bodyPr/>
        <a:lstStyle/>
        <a:p>
          <a:r>
            <a:rPr lang="en-US" sz="1400">
              <a:latin typeface="Avenir Next LT Pro Demi" panose="020B0704020202020204" pitchFamily="34" charset="0"/>
            </a:rPr>
            <a:t>Proposal Creation</a:t>
          </a:r>
        </a:p>
      </dgm:t>
    </dgm:pt>
    <dgm:pt modelId="{42E8C389-29F1-4684-BE84-4D070008444B}" type="parTrans" cxnId="{17FE8D6C-CB04-40D6-81E9-3736A84D2D30}">
      <dgm:prSet/>
      <dgm:spPr/>
      <dgm:t>
        <a:bodyPr/>
        <a:lstStyle/>
        <a:p>
          <a:endParaRPr lang="en-US" sz="1800"/>
        </a:p>
      </dgm:t>
    </dgm:pt>
    <dgm:pt modelId="{CBF82993-7E58-42FB-AE9F-D8C77AF1ED80}" type="sibTrans" cxnId="{17FE8D6C-CB04-40D6-81E9-3736A84D2D30}">
      <dgm:prSet/>
      <dgm:spPr/>
      <dgm:t>
        <a:bodyPr/>
        <a:lstStyle/>
        <a:p>
          <a:endParaRPr lang="en-US" sz="1800"/>
        </a:p>
      </dgm:t>
    </dgm:pt>
    <dgm:pt modelId="{0F2C0408-734C-4BE5-9A9F-042CAD5C766F}" type="pres">
      <dgm:prSet presAssocID="{82DC8AD7-5B29-4967-B11B-9F75E1135BBA}" presName="Name0" presStyleCnt="0">
        <dgm:presLayoutVars>
          <dgm:chMax val="11"/>
          <dgm:chPref val="11"/>
          <dgm:dir/>
          <dgm:resizeHandles/>
        </dgm:presLayoutVars>
      </dgm:prSet>
      <dgm:spPr/>
    </dgm:pt>
    <dgm:pt modelId="{C4EF3455-C1BA-4519-BD94-9DC03FE20F08}" type="pres">
      <dgm:prSet presAssocID="{DFF9FFD5-8D51-47FD-BCA2-6973ECD2E19E}" presName="Accent4" presStyleCnt="0"/>
      <dgm:spPr/>
    </dgm:pt>
    <dgm:pt modelId="{D367EA01-1E23-4EAB-9049-38CA3C008D1A}" type="pres">
      <dgm:prSet presAssocID="{DFF9FFD5-8D51-47FD-BCA2-6973ECD2E19E}" presName="Accent" presStyleLbl="node1" presStyleIdx="0" presStyleCnt="4"/>
      <dgm:spPr/>
    </dgm:pt>
    <dgm:pt modelId="{3C0D4741-914F-44FA-B137-700941BC4A69}" type="pres">
      <dgm:prSet presAssocID="{DFF9FFD5-8D51-47FD-BCA2-6973ECD2E19E}" presName="ParentBackground4" presStyleCnt="0"/>
      <dgm:spPr/>
    </dgm:pt>
    <dgm:pt modelId="{5BD3143E-ABAB-4310-917C-6644DEF71B07}" type="pres">
      <dgm:prSet presAssocID="{DFF9FFD5-8D51-47FD-BCA2-6973ECD2E19E}" presName="ParentBackground" presStyleLbl="fgAcc1" presStyleIdx="0" presStyleCnt="4"/>
      <dgm:spPr/>
    </dgm:pt>
    <dgm:pt modelId="{3E151043-E1E4-4A06-AD92-1356049900F7}" type="pres">
      <dgm:prSet presAssocID="{DFF9FFD5-8D51-47FD-BCA2-6973ECD2E19E}" presName="Parent4" presStyleLbl="revTx" presStyleIdx="0" presStyleCnt="0">
        <dgm:presLayoutVars>
          <dgm:chMax val="1"/>
          <dgm:chPref val="1"/>
          <dgm:bulletEnabled val="1"/>
        </dgm:presLayoutVars>
      </dgm:prSet>
      <dgm:spPr/>
    </dgm:pt>
    <dgm:pt modelId="{4336A03F-63D5-4519-8418-22750C31D692}" type="pres">
      <dgm:prSet presAssocID="{7C0EA4F8-3BAF-478D-823D-8E6B80AD6F9A}" presName="Accent3" presStyleCnt="0"/>
      <dgm:spPr/>
    </dgm:pt>
    <dgm:pt modelId="{42BA7FE2-3817-4407-90AA-560052648372}" type="pres">
      <dgm:prSet presAssocID="{7C0EA4F8-3BAF-478D-823D-8E6B80AD6F9A}" presName="Accent" presStyleLbl="node1" presStyleIdx="1" presStyleCnt="4"/>
      <dgm:spPr/>
    </dgm:pt>
    <dgm:pt modelId="{0E0E0A79-0E9F-401C-9602-866A1FABC1D1}" type="pres">
      <dgm:prSet presAssocID="{7C0EA4F8-3BAF-478D-823D-8E6B80AD6F9A}" presName="ParentBackground3" presStyleCnt="0"/>
      <dgm:spPr/>
    </dgm:pt>
    <dgm:pt modelId="{7DE9421C-9E27-4D15-9C18-93C51B172FF2}" type="pres">
      <dgm:prSet presAssocID="{7C0EA4F8-3BAF-478D-823D-8E6B80AD6F9A}" presName="ParentBackground" presStyleLbl="fgAcc1" presStyleIdx="1" presStyleCnt="4"/>
      <dgm:spPr/>
    </dgm:pt>
    <dgm:pt modelId="{7C25961A-A187-42E8-9E9F-78236F8F035C}" type="pres">
      <dgm:prSet presAssocID="{7C0EA4F8-3BAF-478D-823D-8E6B80AD6F9A}" presName="Parent3" presStyleLbl="revTx" presStyleIdx="0" presStyleCnt="0">
        <dgm:presLayoutVars>
          <dgm:chMax val="1"/>
          <dgm:chPref val="1"/>
          <dgm:bulletEnabled val="1"/>
        </dgm:presLayoutVars>
      </dgm:prSet>
      <dgm:spPr/>
    </dgm:pt>
    <dgm:pt modelId="{0EAEDB47-B1A8-429B-B254-441A41D6F114}" type="pres">
      <dgm:prSet presAssocID="{08BC3A9B-0B1A-44F4-897C-E1E8F1F8E005}" presName="Accent2" presStyleCnt="0"/>
      <dgm:spPr/>
    </dgm:pt>
    <dgm:pt modelId="{C6030CAB-53CF-458B-A443-3B75991B9D47}" type="pres">
      <dgm:prSet presAssocID="{08BC3A9B-0B1A-44F4-897C-E1E8F1F8E005}" presName="Accent" presStyleLbl="node1" presStyleIdx="2" presStyleCnt="4"/>
      <dgm:spPr/>
    </dgm:pt>
    <dgm:pt modelId="{F8132C7C-5390-42BF-B32B-343B078C4E67}" type="pres">
      <dgm:prSet presAssocID="{08BC3A9B-0B1A-44F4-897C-E1E8F1F8E005}" presName="ParentBackground2" presStyleCnt="0"/>
      <dgm:spPr/>
    </dgm:pt>
    <dgm:pt modelId="{F5E47A4E-B4FE-49EF-96BF-5D0CD274EDE0}" type="pres">
      <dgm:prSet presAssocID="{08BC3A9B-0B1A-44F4-897C-E1E8F1F8E005}" presName="ParentBackground" presStyleLbl="fgAcc1" presStyleIdx="2" presStyleCnt="4"/>
      <dgm:spPr/>
    </dgm:pt>
    <dgm:pt modelId="{46A7DA5E-4EBB-4595-A9F8-1A6597EAFBA0}" type="pres">
      <dgm:prSet presAssocID="{08BC3A9B-0B1A-44F4-897C-E1E8F1F8E005}" presName="Parent2" presStyleLbl="revTx" presStyleIdx="0" presStyleCnt="0">
        <dgm:presLayoutVars>
          <dgm:chMax val="1"/>
          <dgm:chPref val="1"/>
          <dgm:bulletEnabled val="1"/>
        </dgm:presLayoutVars>
      </dgm:prSet>
      <dgm:spPr/>
    </dgm:pt>
    <dgm:pt modelId="{431E3C7A-2BBB-4CBE-8863-C1922D37B2DD}" type="pres">
      <dgm:prSet presAssocID="{1A8D622A-D009-46FA-AAB9-66B590392634}" presName="Accent1" presStyleCnt="0"/>
      <dgm:spPr/>
    </dgm:pt>
    <dgm:pt modelId="{264F7967-5C36-4710-B89C-D5ED785A97BD}" type="pres">
      <dgm:prSet presAssocID="{1A8D622A-D009-46FA-AAB9-66B590392634}" presName="Accent" presStyleLbl="node1" presStyleIdx="3" presStyleCnt="4"/>
      <dgm:spPr/>
    </dgm:pt>
    <dgm:pt modelId="{C71D6503-E300-41D2-90C9-83A60D5D88B7}" type="pres">
      <dgm:prSet presAssocID="{1A8D622A-D009-46FA-AAB9-66B590392634}" presName="ParentBackground1" presStyleCnt="0"/>
      <dgm:spPr/>
    </dgm:pt>
    <dgm:pt modelId="{75316306-9793-4275-8E77-C8E53243B0F9}" type="pres">
      <dgm:prSet presAssocID="{1A8D622A-D009-46FA-AAB9-66B590392634}" presName="ParentBackground" presStyleLbl="fgAcc1" presStyleIdx="3" presStyleCnt="4"/>
      <dgm:spPr/>
    </dgm:pt>
    <dgm:pt modelId="{050188D2-98AB-481E-B808-9EED9120217F}" type="pres">
      <dgm:prSet presAssocID="{1A8D622A-D009-46FA-AAB9-66B590392634}" presName="Parent1" presStyleLbl="revTx" presStyleIdx="0" presStyleCnt="0">
        <dgm:presLayoutVars>
          <dgm:chMax val="1"/>
          <dgm:chPref val="1"/>
          <dgm:bulletEnabled val="1"/>
        </dgm:presLayoutVars>
      </dgm:prSet>
      <dgm:spPr/>
    </dgm:pt>
  </dgm:ptLst>
  <dgm:cxnLst>
    <dgm:cxn modelId="{DC4D3C1B-350A-4E3E-8908-A344A2903EF0}" type="presOf" srcId="{1A8D622A-D009-46FA-AAB9-66B590392634}" destId="{050188D2-98AB-481E-B808-9EED9120217F}" srcOrd="1" destOrd="0" presId="urn:microsoft.com/office/officeart/2011/layout/CircleProcess"/>
    <dgm:cxn modelId="{625DFD3C-0203-49BB-89E1-AD706EC4BDBF}" type="presOf" srcId="{7C0EA4F8-3BAF-478D-823D-8E6B80AD6F9A}" destId="{7C25961A-A187-42E8-9E9F-78236F8F035C}" srcOrd="1" destOrd="0" presId="urn:microsoft.com/office/officeart/2011/layout/CircleProcess"/>
    <dgm:cxn modelId="{6EDCC142-235A-4BEA-9833-4D5AD2858F2F}" type="presOf" srcId="{DFF9FFD5-8D51-47FD-BCA2-6973ECD2E19E}" destId="{3E151043-E1E4-4A06-AD92-1356049900F7}" srcOrd="1" destOrd="0" presId="urn:microsoft.com/office/officeart/2011/layout/CircleProcess"/>
    <dgm:cxn modelId="{D2B04546-A801-4D7C-ACA6-91876EB84087}" type="presOf" srcId="{DFF9FFD5-8D51-47FD-BCA2-6973ECD2E19E}" destId="{5BD3143E-ABAB-4310-917C-6644DEF71B07}" srcOrd="0" destOrd="0" presId="urn:microsoft.com/office/officeart/2011/layout/CircleProcess"/>
    <dgm:cxn modelId="{6E630847-605E-4130-A1B0-03E6124A5163}" type="presOf" srcId="{82DC8AD7-5B29-4967-B11B-9F75E1135BBA}" destId="{0F2C0408-734C-4BE5-9A9F-042CAD5C766F}" srcOrd="0" destOrd="0" presId="urn:microsoft.com/office/officeart/2011/layout/CircleProcess"/>
    <dgm:cxn modelId="{DF700B49-7010-41A0-AA2A-5F12B1F2E4D8}" type="presOf" srcId="{1A8D622A-D009-46FA-AAB9-66B590392634}" destId="{75316306-9793-4275-8E77-C8E53243B0F9}" srcOrd="0" destOrd="0" presId="urn:microsoft.com/office/officeart/2011/layout/CircleProcess"/>
    <dgm:cxn modelId="{17FE8D6C-CB04-40D6-81E9-3736A84D2D30}" srcId="{82DC8AD7-5B29-4967-B11B-9F75E1135BBA}" destId="{7C0EA4F8-3BAF-478D-823D-8E6B80AD6F9A}" srcOrd="2" destOrd="0" parTransId="{42E8C389-29F1-4684-BE84-4D070008444B}" sibTransId="{CBF82993-7E58-42FB-AE9F-D8C77AF1ED80}"/>
    <dgm:cxn modelId="{3E32646D-9ECA-46D8-99C3-20E742F2DF2C}" srcId="{82DC8AD7-5B29-4967-B11B-9F75E1135BBA}" destId="{1A8D622A-D009-46FA-AAB9-66B590392634}" srcOrd="0" destOrd="0" parTransId="{6448BF31-F761-4B31-8CF2-78C7A0BFEE14}" sibTransId="{778BC15B-509D-4E7B-925C-54C56235317A}"/>
    <dgm:cxn modelId="{CCECB051-B0FA-4164-AE8D-024AB03D5DFA}" type="presOf" srcId="{08BC3A9B-0B1A-44F4-897C-E1E8F1F8E005}" destId="{46A7DA5E-4EBB-4595-A9F8-1A6597EAFBA0}" srcOrd="1" destOrd="0" presId="urn:microsoft.com/office/officeart/2011/layout/CircleProcess"/>
    <dgm:cxn modelId="{66D4249F-66F8-42B0-B7EC-115BEC089819}" type="presOf" srcId="{08BC3A9B-0B1A-44F4-897C-E1E8F1F8E005}" destId="{F5E47A4E-B4FE-49EF-96BF-5D0CD274EDE0}" srcOrd="0" destOrd="0" presId="urn:microsoft.com/office/officeart/2011/layout/CircleProcess"/>
    <dgm:cxn modelId="{6AF756B8-4D47-4513-955C-B75612892092}" type="presOf" srcId="{7C0EA4F8-3BAF-478D-823D-8E6B80AD6F9A}" destId="{7DE9421C-9E27-4D15-9C18-93C51B172FF2}" srcOrd="0" destOrd="0" presId="urn:microsoft.com/office/officeart/2011/layout/CircleProcess"/>
    <dgm:cxn modelId="{A053E5FD-626D-46D5-8B41-F911A1337E77}" srcId="{82DC8AD7-5B29-4967-B11B-9F75E1135BBA}" destId="{08BC3A9B-0B1A-44F4-897C-E1E8F1F8E005}" srcOrd="1" destOrd="0" parTransId="{DE00AB22-D6CA-4B39-8485-8F57695EB252}" sibTransId="{A640713B-F8AC-43A8-B935-EDC8C5D0124E}"/>
    <dgm:cxn modelId="{9DE426FF-A955-4B24-B7F2-E16AAAEC9625}" srcId="{82DC8AD7-5B29-4967-B11B-9F75E1135BBA}" destId="{DFF9FFD5-8D51-47FD-BCA2-6973ECD2E19E}" srcOrd="3" destOrd="0" parTransId="{1CECEEA9-F053-41A2-A353-264A731F346D}" sibTransId="{060562EE-0009-44A8-8D28-14A910139FD6}"/>
    <dgm:cxn modelId="{A425E21F-934A-442F-8409-8B949A4EF949}" type="presParOf" srcId="{0F2C0408-734C-4BE5-9A9F-042CAD5C766F}" destId="{C4EF3455-C1BA-4519-BD94-9DC03FE20F08}" srcOrd="0" destOrd="0" presId="urn:microsoft.com/office/officeart/2011/layout/CircleProcess"/>
    <dgm:cxn modelId="{9116BF70-C667-493C-BADF-1C00D2FA4809}" type="presParOf" srcId="{C4EF3455-C1BA-4519-BD94-9DC03FE20F08}" destId="{D367EA01-1E23-4EAB-9049-38CA3C008D1A}" srcOrd="0" destOrd="0" presId="urn:microsoft.com/office/officeart/2011/layout/CircleProcess"/>
    <dgm:cxn modelId="{839AE05B-BF51-438F-B53B-A0A1B3968C08}" type="presParOf" srcId="{0F2C0408-734C-4BE5-9A9F-042CAD5C766F}" destId="{3C0D4741-914F-44FA-B137-700941BC4A69}" srcOrd="1" destOrd="0" presId="urn:microsoft.com/office/officeart/2011/layout/CircleProcess"/>
    <dgm:cxn modelId="{020E38DF-2B99-4748-AAEC-1D5439500585}" type="presParOf" srcId="{3C0D4741-914F-44FA-B137-700941BC4A69}" destId="{5BD3143E-ABAB-4310-917C-6644DEF71B07}" srcOrd="0" destOrd="0" presId="urn:microsoft.com/office/officeart/2011/layout/CircleProcess"/>
    <dgm:cxn modelId="{CFCA8502-A6A9-4BE7-AB1A-1E3E0E84035E}" type="presParOf" srcId="{0F2C0408-734C-4BE5-9A9F-042CAD5C766F}" destId="{3E151043-E1E4-4A06-AD92-1356049900F7}" srcOrd="2" destOrd="0" presId="urn:microsoft.com/office/officeart/2011/layout/CircleProcess"/>
    <dgm:cxn modelId="{4121D62F-9C49-4281-996A-9242FD28ABE3}" type="presParOf" srcId="{0F2C0408-734C-4BE5-9A9F-042CAD5C766F}" destId="{4336A03F-63D5-4519-8418-22750C31D692}" srcOrd="3" destOrd="0" presId="urn:microsoft.com/office/officeart/2011/layout/CircleProcess"/>
    <dgm:cxn modelId="{D03D9AC0-17EA-4956-A8BD-2A9A4A381757}" type="presParOf" srcId="{4336A03F-63D5-4519-8418-22750C31D692}" destId="{42BA7FE2-3817-4407-90AA-560052648372}" srcOrd="0" destOrd="0" presId="urn:microsoft.com/office/officeart/2011/layout/CircleProcess"/>
    <dgm:cxn modelId="{BE705EE2-EAFE-415D-9BC1-496B077E76F6}" type="presParOf" srcId="{0F2C0408-734C-4BE5-9A9F-042CAD5C766F}" destId="{0E0E0A79-0E9F-401C-9602-866A1FABC1D1}" srcOrd="4" destOrd="0" presId="urn:microsoft.com/office/officeart/2011/layout/CircleProcess"/>
    <dgm:cxn modelId="{DB09A93B-9D82-439C-AF86-74D51A4A2B2C}" type="presParOf" srcId="{0E0E0A79-0E9F-401C-9602-866A1FABC1D1}" destId="{7DE9421C-9E27-4D15-9C18-93C51B172FF2}" srcOrd="0" destOrd="0" presId="urn:microsoft.com/office/officeart/2011/layout/CircleProcess"/>
    <dgm:cxn modelId="{C9AC5CEB-DA8A-45DF-9A02-5FFCE02199B9}" type="presParOf" srcId="{0F2C0408-734C-4BE5-9A9F-042CAD5C766F}" destId="{7C25961A-A187-42E8-9E9F-78236F8F035C}" srcOrd="5" destOrd="0" presId="urn:microsoft.com/office/officeart/2011/layout/CircleProcess"/>
    <dgm:cxn modelId="{7F9768F9-8EC6-4C50-87F1-64FEB00ACB6D}" type="presParOf" srcId="{0F2C0408-734C-4BE5-9A9F-042CAD5C766F}" destId="{0EAEDB47-B1A8-429B-B254-441A41D6F114}" srcOrd="6" destOrd="0" presId="urn:microsoft.com/office/officeart/2011/layout/CircleProcess"/>
    <dgm:cxn modelId="{05BFAD5A-EA04-4419-A31C-E9531976D046}" type="presParOf" srcId="{0EAEDB47-B1A8-429B-B254-441A41D6F114}" destId="{C6030CAB-53CF-458B-A443-3B75991B9D47}" srcOrd="0" destOrd="0" presId="urn:microsoft.com/office/officeart/2011/layout/CircleProcess"/>
    <dgm:cxn modelId="{AC883F4F-5948-4C74-AE29-D2E3506B95A6}" type="presParOf" srcId="{0F2C0408-734C-4BE5-9A9F-042CAD5C766F}" destId="{F8132C7C-5390-42BF-B32B-343B078C4E67}" srcOrd="7" destOrd="0" presId="urn:microsoft.com/office/officeart/2011/layout/CircleProcess"/>
    <dgm:cxn modelId="{94C5D645-A3D2-45A4-A617-507231407A46}" type="presParOf" srcId="{F8132C7C-5390-42BF-B32B-343B078C4E67}" destId="{F5E47A4E-B4FE-49EF-96BF-5D0CD274EDE0}" srcOrd="0" destOrd="0" presId="urn:microsoft.com/office/officeart/2011/layout/CircleProcess"/>
    <dgm:cxn modelId="{21DE3C6C-DAFC-463C-B754-30E4FBBA99BF}" type="presParOf" srcId="{0F2C0408-734C-4BE5-9A9F-042CAD5C766F}" destId="{46A7DA5E-4EBB-4595-A9F8-1A6597EAFBA0}" srcOrd="8" destOrd="0" presId="urn:microsoft.com/office/officeart/2011/layout/CircleProcess"/>
    <dgm:cxn modelId="{F5FE0285-6F67-4A3D-AFAE-4201B9666157}" type="presParOf" srcId="{0F2C0408-734C-4BE5-9A9F-042CAD5C766F}" destId="{431E3C7A-2BBB-4CBE-8863-C1922D37B2DD}" srcOrd="9" destOrd="0" presId="urn:microsoft.com/office/officeart/2011/layout/CircleProcess"/>
    <dgm:cxn modelId="{F5E87C28-556D-44BD-AB79-97FBB53F2054}" type="presParOf" srcId="{431E3C7A-2BBB-4CBE-8863-C1922D37B2DD}" destId="{264F7967-5C36-4710-B89C-D5ED785A97BD}" srcOrd="0" destOrd="0" presId="urn:microsoft.com/office/officeart/2011/layout/CircleProcess"/>
    <dgm:cxn modelId="{3C3E8984-53D4-4DB7-BD5D-CBE6E8704B7A}" type="presParOf" srcId="{0F2C0408-734C-4BE5-9A9F-042CAD5C766F}" destId="{C71D6503-E300-41D2-90C9-83A60D5D88B7}" srcOrd="10" destOrd="0" presId="urn:microsoft.com/office/officeart/2011/layout/CircleProcess"/>
    <dgm:cxn modelId="{B24DB96A-643A-4427-8163-69AC06C5EF02}" type="presParOf" srcId="{C71D6503-E300-41D2-90C9-83A60D5D88B7}" destId="{75316306-9793-4275-8E77-C8E53243B0F9}" srcOrd="0" destOrd="0" presId="urn:microsoft.com/office/officeart/2011/layout/CircleProcess"/>
    <dgm:cxn modelId="{AB95F2B4-212E-4E9A-BC66-E9834341B4CD}" type="presParOf" srcId="{0F2C0408-734C-4BE5-9A9F-042CAD5C766F}" destId="{050188D2-98AB-481E-B808-9EED9120217F}"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C8AD7-5B29-4967-B11B-9F75E1135BB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1A8D622A-D009-46FA-AAB9-66B590392634}">
      <dgm:prSet phldrT="[Text]" custT="1"/>
      <dgm:spPr/>
      <dgm:t>
        <a:bodyPr/>
        <a:lstStyle/>
        <a:p>
          <a:r>
            <a:rPr lang="en-US" sz="1400">
              <a:latin typeface="Avenir Next LT Pro Demi" panose="020B0704020202020204" pitchFamily="34" charset="0"/>
            </a:rPr>
            <a:t>Project Idea</a:t>
          </a:r>
        </a:p>
      </dgm:t>
    </dgm:pt>
    <dgm:pt modelId="{6448BF31-F761-4B31-8CF2-78C7A0BFEE14}" type="parTrans" cxnId="{3E32646D-9ECA-46D8-99C3-20E742F2DF2C}">
      <dgm:prSet/>
      <dgm:spPr/>
      <dgm:t>
        <a:bodyPr/>
        <a:lstStyle/>
        <a:p>
          <a:endParaRPr lang="en-US" sz="1800">
            <a:latin typeface="Avenir Next LT Pro Demi" panose="020B0704020202020204" pitchFamily="34" charset="0"/>
          </a:endParaRPr>
        </a:p>
      </dgm:t>
    </dgm:pt>
    <dgm:pt modelId="{778BC15B-509D-4E7B-925C-54C56235317A}" type="sibTrans" cxnId="{3E32646D-9ECA-46D8-99C3-20E742F2DF2C}">
      <dgm:prSet/>
      <dgm:spPr/>
      <dgm:t>
        <a:bodyPr/>
        <a:lstStyle/>
        <a:p>
          <a:endParaRPr lang="en-US" sz="1800">
            <a:latin typeface="Avenir Next LT Pro Demi" panose="020B0704020202020204" pitchFamily="34" charset="0"/>
          </a:endParaRPr>
        </a:p>
      </dgm:t>
    </dgm:pt>
    <dgm:pt modelId="{08BC3A9B-0B1A-44F4-897C-E1E8F1F8E005}">
      <dgm:prSet phldrT="[Text]" custT="1"/>
      <dgm:spPr/>
      <dgm:t>
        <a:bodyPr/>
        <a:lstStyle/>
        <a:p>
          <a:r>
            <a:rPr lang="en-US" sz="1400">
              <a:latin typeface="Avenir Next LT Pro Demi" panose="020B0704020202020204" pitchFamily="34" charset="0"/>
            </a:rPr>
            <a:t>Track Funding Opportunities</a:t>
          </a:r>
        </a:p>
      </dgm:t>
    </dgm:pt>
    <dgm:pt modelId="{DE00AB22-D6CA-4B39-8485-8F57695EB252}" type="parTrans" cxnId="{A053E5FD-626D-46D5-8B41-F911A1337E77}">
      <dgm:prSet/>
      <dgm:spPr/>
      <dgm:t>
        <a:bodyPr/>
        <a:lstStyle/>
        <a:p>
          <a:endParaRPr lang="en-US" sz="1800">
            <a:latin typeface="Avenir Next LT Pro Demi" panose="020B0704020202020204" pitchFamily="34" charset="0"/>
          </a:endParaRPr>
        </a:p>
      </dgm:t>
    </dgm:pt>
    <dgm:pt modelId="{A640713B-F8AC-43A8-B935-EDC8C5D0124E}" type="sibTrans" cxnId="{A053E5FD-626D-46D5-8B41-F911A1337E77}">
      <dgm:prSet/>
      <dgm:spPr/>
      <dgm:t>
        <a:bodyPr/>
        <a:lstStyle/>
        <a:p>
          <a:endParaRPr lang="en-US" sz="1800">
            <a:latin typeface="Avenir Next LT Pro Demi" panose="020B0704020202020204" pitchFamily="34" charset="0"/>
          </a:endParaRPr>
        </a:p>
      </dgm:t>
    </dgm:pt>
    <dgm:pt modelId="{DFF9FFD5-8D51-47FD-BCA2-6973ECD2E19E}">
      <dgm:prSet phldrT="[Text]" custT="1"/>
      <dgm:spPr/>
      <dgm:t>
        <a:bodyPr/>
        <a:lstStyle/>
        <a:p>
          <a:r>
            <a:rPr lang="en-US" sz="1400">
              <a:latin typeface="Avenir Next LT Pro Demi" panose="020B0704020202020204" pitchFamily="34" charset="0"/>
            </a:rPr>
            <a:t>Proposal Submission</a:t>
          </a:r>
        </a:p>
      </dgm:t>
    </dgm:pt>
    <dgm:pt modelId="{1CECEEA9-F053-41A2-A353-264A731F346D}" type="parTrans" cxnId="{9DE426FF-A955-4B24-B7F2-E16AAAEC9625}">
      <dgm:prSet/>
      <dgm:spPr/>
      <dgm:t>
        <a:bodyPr/>
        <a:lstStyle/>
        <a:p>
          <a:endParaRPr lang="en-US" sz="1800">
            <a:latin typeface="Avenir Next LT Pro Demi" panose="020B0704020202020204" pitchFamily="34" charset="0"/>
          </a:endParaRPr>
        </a:p>
      </dgm:t>
    </dgm:pt>
    <dgm:pt modelId="{060562EE-0009-44A8-8D28-14A910139FD6}" type="sibTrans" cxnId="{9DE426FF-A955-4B24-B7F2-E16AAAEC9625}">
      <dgm:prSet/>
      <dgm:spPr/>
      <dgm:t>
        <a:bodyPr/>
        <a:lstStyle/>
        <a:p>
          <a:endParaRPr lang="en-US" sz="1800">
            <a:latin typeface="Avenir Next LT Pro Demi" panose="020B0704020202020204" pitchFamily="34" charset="0"/>
          </a:endParaRPr>
        </a:p>
      </dgm:t>
    </dgm:pt>
    <dgm:pt modelId="{7C0EA4F8-3BAF-478D-823D-8E6B80AD6F9A}">
      <dgm:prSet phldrT="[Text]" custT="1"/>
      <dgm:spPr/>
      <dgm:t>
        <a:bodyPr/>
        <a:lstStyle/>
        <a:p>
          <a:r>
            <a:rPr lang="en-US" sz="1400">
              <a:latin typeface="Avenir Next LT Pro Demi" panose="020B0704020202020204" pitchFamily="34" charset="0"/>
            </a:rPr>
            <a:t>Proposal Creation</a:t>
          </a:r>
        </a:p>
      </dgm:t>
    </dgm:pt>
    <dgm:pt modelId="{42E8C389-29F1-4684-BE84-4D070008444B}" type="parTrans" cxnId="{17FE8D6C-CB04-40D6-81E9-3736A84D2D30}">
      <dgm:prSet/>
      <dgm:spPr/>
      <dgm:t>
        <a:bodyPr/>
        <a:lstStyle/>
        <a:p>
          <a:endParaRPr lang="en-US" sz="1800"/>
        </a:p>
      </dgm:t>
    </dgm:pt>
    <dgm:pt modelId="{CBF82993-7E58-42FB-AE9F-D8C77AF1ED80}" type="sibTrans" cxnId="{17FE8D6C-CB04-40D6-81E9-3736A84D2D30}">
      <dgm:prSet/>
      <dgm:spPr/>
      <dgm:t>
        <a:bodyPr/>
        <a:lstStyle/>
        <a:p>
          <a:endParaRPr lang="en-US" sz="1800"/>
        </a:p>
      </dgm:t>
    </dgm:pt>
    <dgm:pt modelId="{0F2C0408-734C-4BE5-9A9F-042CAD5C766F}" type="pres">
      <dgm:prSet presAssocID="{82DC8AD7-5B29-4967-B11B-9F75E1135BBA}" presName="Name0" presStyleCnt="0">
        <dgm:presLayoutVars>
          <dgm:chMax val="11"/>
          <dgm:chPref val="11"/>
          <dgm:dir/>
          <dgm:resizeHandles/>
        </dgm:presLayoutVars>
      </dgm:prSet>
      <dgm:spPr/>
    </dgm:pt>
    <dgm:pt modelId="{C4EF3455-C1BA-4519-BD94-9DC03FE20F08}" type="pres">
      <dgm:prSet presAssocID="{DFF9FFD5-8D51-47FD-BCA2-6973ECD2E19E}" presName="Accent4" presStyleCnt="0"/>
      <dgm:spPr/>
    </dgm:pt>
    <dgm:pt modelId="{D367EA01-1E23-4EAB-9049-38CA3C008D1A}" type="pres">
      <dgm:prSet presAssocID="{DFF9FFD5-8D51-47FD-BCA2-6973ECD2E19E}" presName="Accent" presStyleLbl="node1" presStyleIdx="0" presStyleCnt="4"/>
      <dgm:spPr/>
    </dgm:pt>
    <dgm:pt modelId="{3C0D4741-914F-44FA-B137-700941BC4A69}" type="pres">
      <dgm:prSet presAssocID="{DFF9FFD5-8D51-47FD-BCA2-6973ECD2E19E}" presName="ParentBackground4" presStyleCnt="0"/>
      <dgm:spPr/>
    </dgm:pt>
    <dgm:pt modelId="{5BD3143E-ABAB-4310-917C-6644DEF71B07}" type="pres">
      <dgm:prSet presAssocID="{DFF9FFD5-8D51-47FD-BCA2-6973ECD2E19E}" presName="ParentBackground" presStyleLbl="fgAcc1" presStyleIdx="0" presStyleCnt="4"/>
      <dgm:spPr/>
    </dgm:pt>
    <dgm:pt modelId="{3E151043-E1E4-4A06-AD92-1356049900F7}" type="pres">
      <dgm:prSet presAssocID="{DFF9FFD5-8D51-47FD-BCA2-6973ECD2E19E}" presName="Parent4" presStyleLbl="revTx" presStyleIdx="0" presStyleCnt="0">
        <dgm:presLayoutVars>
          <dgm:chMax val="1"/>
          <dgm:chPref val="1"/>
          <dgm:bulletEnabled val="1"/>
        </dgm:presLayoutVars>
      </dgm:prSet>
      <dgm:spPr/>
    </dgm:pt>
    <dgm:pt modelId="{4336A03F-63D5-4519-8418-22750C31D692}" type="pres">
      <dgm:prSet presAssocID="{7C0EA4F8-3BAF-478D-823D-8E6B80AD6F9A}" presName="Accent3" presStyleCnt="0"/>
      <dgm:spPr/>
    </dgm:pt>
    <dgm:pt modelId="{42BA7FE2-3817-4407-90AA-560052648372}" type="pres">
      <dgm:prSet presAssocID="{7C0EA4F8-3BAF-478D-823D-8E6B80AD6F9A}" presName="Accent" presStyleLbl="node1" presStyleIdx="1" presStyleCnt="4"/>
      <dgm:spPr/>
    </dgm:pt>
    <dgm:pt modelId="{0E0E0A79-0E9F-401C-9602-866A1FABC1D1}" type="pres">
      <dgm:prSet presAssocID="{7C0EA4F8-3BAF-478D-823D-8E6B80AD6F9A}" presName="ParentBackground3" presStyleCnt="0"/>
      <dgm:spPr/>
    </dgm:pt>
    <dgm:pt modelId="{7DE9421C-9E27-4D15-9C18-93C51B172FF2}" type="pres">
      <dgm:prSet presAssocID="{7C0EA4F8-3BAF-478D-823D-8E6B80AD6F9A}" presName="ParentBackground" presStyleLbl="fgAcc1" presStyleIdx="1" presStyleCnt="4"/>
      <dgm:spPr/>
    </dgm:pt>
    <dgm:pt modelId="{7C25961A-A187-42E8-9E9F-78236F8F035C}" type="pres">
      <dgm:prSet presAssocID="{7C0EA4F8-3BAF-478D-823D-8E6B80AD6F9A}" presName="Parent3" presStyleLbl="revTx" presStyleIdx="0" presStyleCnt="0">
        <dgm:presLayoutVars>
          <dgm:chMax val="1"/>
          <dgm:chPref val="1"/>
          <dgm:bulletEnabled val="1"/>
        </dgm:presLayoutVars>
      </dgm:prSet>
      <dgm:spPr/>
    </dgm:pt>
    <dgm:pt modelId="{0EAEDB47-B1A8-429B-B254-441A41D6F114}" type="pres">
      <dgm:prSet presAssocID="{08BC3A9B-0B1A-44F4-897C-E1E8F1F8E005}" presName="Accent2" presStyleCnt="0"/>
      <dgm:spPr/>
    </dgm:pt>
    <dgm:pt modelId="{C6030CAB-53CF-458B-A443-3B75991B9D47}" type="pres">
      <dgm:prSet presAssocID="{08BC3A9B-0B1A-44F4-897C-E1E8F1F8E005}" presName="Accent" presStyleLbl="node1" presStyleIdx="2" presStyleCnt="4"/>
      <dgm:spPr/>
    </dgm:pt>
    <dgm:pt modelId="{F8132C7C-5390-42BF-B32B-343B078C4E67}" type="pres">
      <dgm:prSet presAssocID="{08BC3A9B-0B1A-44F4-897C-E1E8F1F8E005}" presName="ParentBackground2" presStyleCnt="0"/>
      <dgm:spPr/>
    </dgm:pt>
    <dgm:pt modelId="{F5E47A4E-B4FE-49EF-96BF-5D0CD274EDE0}" type="pres">
      <dgm:prSet presAssocID="{08BC3A9B-0B1A-44F4-897C-E1E8F1F8E005}" presName="ParentBackground" presStyleLbl="fgAcc1" presStyleIdx="2" presStyleCnt="4"/>
      <dgm:spPr/>
    </dgm:pt>
    <dgm:pt modelId="{46A7DA5E-4EBB-4595-A9F8-1A6597EAFBA0}" type="pres">
      <dgm:prSet presAssocID="{08BC3A9B-0B1A-44F4-897C-E1E8F1F8E005}" presName="Parent2" presStyleLbl="revTx" presStyleIdx="0" presStyleCnt="0">
        <dgm:presLayoutVars>
          <dgm:chMax val="1"/>
          <dgm:chPref val="1"/>
          <dgm:bulletEnabled val="1"/>
        </dgm:presLayoutVars>
      </dgm:prSet>
      <dgm:spPr/>
    </dgm:pt>
    <dgm:pt modelId="{431E3C7A-2BBB-4CBE-8863-C1922D37B2DD}" type="pres">
      <dgm:prSet presAssocID="{1A8D622A-D009-46FA-AAB9-66B590392634}" presName="Accent1" presStyleCnt="0"/>
      <dgm:spPr/>
    </dgm:pt>
    <dgm:pt modelId="{264F7967-5C36-4710-B89C-D5ED785A97BD}" type="pres">
      <dgm:prSet presAssocID="{1A8D622A-D009-46FA-AAB9-66B590392634}" presName="Accent" presStyleLbl="node1" presStyleIdx="3" presStyleCnt="4"/>
      <dgm:spPr/>
    </dgm:pt>
    <dgm:pt modelId="{C71D6503-E300-41D2-90C9-83A60D5D88B7}" type="pres">
      <dgm:prSet presAssocID="{1A8D622A-D009-46FA-AAB9-66B590392634}" presName="ParentBackground1" presStyleCnt="0"/>
      <dgm:spPr/>
    </dgm:pt>
    <dgm:pt modelId="{75316306-9793-4275-8E77-C8E53243B0F9}" type="pres">
      <dgm:prSet presAssocID="{1A8D622A-D009-46FA-AAB9-66B590392634}" presName="ParentBackground" presStyleLbl="fgAcc1" presStyleIdx="3" presStyleCnt="4"/>
      <dgm:spPr/>
    </dgm:pt>
    <dgm:pt modelId="{050188D2-98AB-481E-B808-9EED9120217F}" type="pres">
      <dgm:prSet presAssocID="{1A8D622A-D009-46FA-AAB9-66B590392634}" presName="Parent1" presStyleLbl="revTx" presStyleIdx="0" presStyleCnt="0">
        <dgm:presLayoutVars>
          <dgm:chMax val="1"/>
          <dgm:chPref val="1"/>
          <dgm:bulletEnabled val="1"/>
        </dgm:presLayoutVars>
      </dgm:prSet>
      <dgm:spPr/>
    </dgm:pt>
  </dgm:ptLst>
  <dgm:cxnLst>
    <dgm:cxn modelId="{DC4D3C1B-350A-4E3E-8908-A344A2903EF0}" type="presOf" srcId="{1A8D622A-D009-46FA-AAB9-66B590392634}" destId="{050188D2-98AB-481E-B808-9EED9120217F}" srcOrd="1" destOrd="0" presId="urn:microsoft.com/office/officeart/2011/layout/CircleProcess"/>
    <dgm:cxn modelId="{625DFD3C-0203-49BB-89E1-AD706EC4BDBF}" type="presOf" srcId="{7C0EA4F8-3BAF-478D-823D-8E6B80AD6F9A}" destId="{7C25961A-A187-42E8-9E9F-78236F8F035C}" srcOrd="1" destOrd="0" presId="urn:microsoft.com/office/officeart/2011/layout/CircleProcess"/>
    <dgm:cxn modelId="{6EDCC142-235A-4BEA-9833-4D5AD2858F2F}" type="presOf" srcId="{DFF9FFD5-8D51-47FD-BCA2-6973ECD2E19E}" destId="{3E151043-E1E4-4A06-AD92-1356049900F7}" srcOrd="1" destOrd="0" presId="urn:microsoft.com/office/officeart/2011/layout/CircleProcess"/>
    <dgm:cxn modelId="{D2B04546-A801-4D7C-ACA6-91876EB84087}" type="presOf" srcId="{DFF9FFD5-8D51-47FD-BCA2-6973ECD2E19E}" destId="{5BD3143E-ABAB-4310-917C-6644DEF71B07}" srcOrd="0" destOrd="0" presId="urn:microsoft.com/office/officeart/2011/layout/CircleProcess"/>
    <dgm:cxn modelId="{6E630847-605E-4130-A1B0-03E6124A5163}" type="presOf" srcId="{82DC8AD7-5B29-4967-B11B-9F75E1135BBA}" destId="{0F2C0408-734C-4BE5-9A9F-042CAD5C766F}" srcOrd="0" destOrd="0" presId="urn:microsoft.com/office/officeart/2011/layout/CircleProcess"/>
    <dgm:cxn modelId="{DF700B49-7010-41A0-AA2A-5F12B1F2E4D8}" type="presOf" srcId="{1A8D622A-D009-46FA-AAB9-66B590392634}" destId="{75316306-9793-4275-8E77-C8E53243B0F9}" srcOrd="0" destOrd="0" presId="urn:microsoft.com/office/officeart/2011/layout/CircleProcess"/>
    <dgm:cxn modelId="{17FE8D6C-CB04-40D6-81E9-3736A84D2D30}" srcId="{82DC8AD7-5B29-4967-B11B-9F75E1135BBA}" destId="{7C0EA4F8-3BAF-478D-823D-8E6B80AD6F9A}" srcOrd="2" destOrd="0" parTransId="{42E8C389-29F1-4684-BE84-4D070008444B}" sibTransId="{CBF82993-7E58-42FB-AE9F-D8C77AF1ED80}"/>
    <dgm:cxn modelId="{3E32646D-9ECA-46D8-99C3-20E742F2DF2C}" srcId="{82DC8AD7-5B29-4967-B11B-9F75E1135BBA}" destId="{1A8D622A-D009-46FA-AAB9-66B590392634}" srcOrd="0" destOrd="0" parTransId="{6448BF31-F761-4B31-8CF2-78C7A0BFEE14}" sibTransId="{778BC15B-509D-4E7B-925C-54C56235317A}"/>
    <dgm:cxn modelId="{CCECB051-B0FA-4164-AE8D-024AB03D5DFA}" type="presOf" srcId="{08BC3A9B-0B1A-44F4-897C-E1E8F1F8E005}" destId="{46A7DA5E-4EBB-4595-A9F8-1A6597EAFBA0}" srcOrd="1" destOrd="0" presId="urn:microsoft.com/office/officeart/2011/layout/CircleProcess"/>
    <dgm:cxn modelId="{66D4249F-66F8-42B0-B7EC-115BEC089819}" type="presOf" srcId="{08BC3A9B-0B1A-44F4-897C-E1E8F1F8E005}" destId="{F5E47A4E-B4FE-49EF-96BF-5D0CD274EDE0}" srcOrd="0" destOrd="0" presId="urn:microsoft.com/office/officeart/2011/layout/CircleProcess"/>
    <dgm:cxn modelId="{6AF756B8-4D47-4513-955C-B75612892092}" type="presOf" srcId="{7C0EA4F8-3BAF-478D-823D-8E6B80AD6F9A}" destId="{7DE9421C-9E27-4D15-9C18-93C51B172FF2}" srcOrd="0" destOrd="0" presId="urn:microsoft.com/office/officeart/2011/layout/CircleProcess"/>
    <dgm:cxn modelId="{A053E5FD-626D-46D5-8B41-F911A1337E77}" srcId="{82DC8AD7-5B29-4967-B11B-9F75E1135BBA}" destId="{08BC3A9B-0B1A-44F4-897C-E1E8F1F8E005}" srcOrd="1" destOrd="0" parTransId="{DE00AB22-D6CA-4B39-8485-8F57695EB252}" sibTransId="{A640713B-F8AC-43A8-B935-EDC8C5D0124E}"/>
    <dgm:cxn modelId="{9DE426FF-A955-4B24-B7F2-E16AAAEC9625}" srcId="{82DC8AD7-5B29-4967-B11B-9F75E1135BBA}" destId="{DFF9FFD5-8D51-47FD-BCA2-6973ECD2E19E}" srcOrd="3" destOrd="0" parTransId="{1CECEEA9-F053-41A2-A353-264A731F346D}" sibTransId="{060562EE-0009-44A8-8D28-14A910139FD6}"/>
    <dgm:cxn modelId="{A425E21F-934A-442F-8409-8B949A4EF949}" type="presParOf" srcId="{0F2C0408-734C-4BE5-9A9F-042CAD5C766F}" destId="{C4EF3455-C1BA-4519-BD94-9DC03FE20F08}" srcOrd="0" destOrd="0" presId="urn:microsoft.com/office/officeart/2011/layout/CircleProcess"/>
    <dgm:cxn modelId="{9116BF70-C667-493C-BADF-1C00D2FA4809}" type="presParOf" srcId="{C4EF3455-C1BA-4519-BD94-9DC03FE20F08}" destId="{D367EA01-1E23-4EAB-9049-38CA3C008D1A}" srcOrd="0" destOrd="0" presId="urn:microsoft.com/office/officeart/2011/layout/CircleProcess"/>
    <dgm:cxn modelId="{839AE05B-BF51-438F-B53B-A0A1B3968C08}" type="presParOf" srcId="{0F2C0408-734C-4BE5-9A9F-042CAD5C766F}" destId="{3C0D4741-914F-44FA-B137-700941BC4A69}" srcOrd="1" destOrd="0" presId="urn:microsoft.com/office/officeart/2011/layout/CircleProcess"/>
    <dgm:cxn modelId="{020E38DF-2B99-4748-AAEC-1D5439500585}" type="presParOf" srcId="{3C0D4741-914F-44FA-B137-700941BC4A69}" destId="{5BD3143E-ABAB-4310-917C-6644DEF71B07}" srcOrd="0" destOrd="0" presId="urn:microsoft.com/office/officeart/2011/layout/CircleProcess"/>
    <dgm:cxn modelId="{CFCA8502-A6A9-4BE7-AB1A-1E3E0E84035E}" type="presParOf" srcId="{0F2C0408-734C-4BE5-9A9F-042CAD5C766F}" destId="{3E151043-E1E4-4A06-AD92-1356049900F7}" srcOrd="2" destOrd="0" presId="urn:microsoft.com/office/officeart/2011/layout/CircleProcess"/>
    <dgm:cxn modelId="{4121D62F-9C49-4281-996A-9242FD28ABE3}" type="presParOf" srcId="{0F2C0408-734C-4BE5-9A9F-042CAD5C766F}" destId="{4336A03F-63D5-4519-8418-22750C31D692}" srcOrd="3" destOrd="0" presId="urn:microsoft.com/office/officeart/2011/layout/CircleProcess"/>
    <dgm:cxn modelId="{D03D9AC0-17EA-4956-A8BD-2A9A4A381757}" type="presParOf" srcId="{4336A03F-63D5-4519-8418-22750C31D692}" destId="{42BA7FE2-3817-4407-90AA-560052648372}" srcOrd="0" destOrd="0" presId="urn:microsoft.com/office/officeart/2011/layout/CircleProcess"/>
    <dgm:cxn modelId="{BE705EE2-EAFE-415D-9BC1-496B077E76F6}" type="presParOf" srcId="{0F2C0408-734C-4BE5-9A9F-042CAD5C766F}" destId="{0E0E0A79-0E9F-401C-9602-866A1FABC1D1}" srcOrd="4" destOrd="0" presId="urn:microsoft.com/office/officeart/2011/layout/CircleProcess"/>
    <dgm:cxn modelId="{DB09A93B-9D82-439C-AF86-74D51A4A2B2C}" type="presParOf" srcId="{0E0E0A79-0E9F-401C-9602-866A1FABC1D1}" destId="{7DE9421C-9E27-4D15-9C18-93C51B172FF2}" srcOrd="0" destOrd="0" presId="urn:microsoft.com/office/officeart/2011/layout/CircleProcess"/>
    <dgm:cxn modelId="{C9AC5CEB-DA8A-45DF-9A02-5FFCE02199B9}" type="presParOf" srcId="{0F2C0408-734C-4BE5-9A9F-042CAD5C766F}" destId="{7C25961A-A187-42E8-9E9F-78236F8F035C}" srcOrd="5" destOrd="0" presId="urn:microsoft.com/office/officeart/2011/layout/CircleProcess"/>
    <dgm:cxn modelId="{7F9768F9-8EC6-4C50-87F1-64FEB00ACB6D}" type="presParOf" srcId="{0F2C0408-734C-4BE5-9A9F-042CAD5C766F}" destId="{0EAEDB47-B1A8-429B-B254-441A41D6F114}" srcOrd="6" destOrd="0" presId="urn:microsoft.com/office/officeart/2011/layout/CircleProcess"/>
    <dgm:cxn modelId="{05BFAD5A-EA04-4419-A31C-E9531976D046}" type="presParOf" srcId="{0EAEDB47-B1A8-429B-B254-441A41D6F114}" destId="{C6030CAB-53CF-458B-A443-3B75991B9D47}" srcOrd="0" destOrd="0" presId="urn:microsoft.com/office/officeart/2011/layout/CircleProcess"/>
    <dgm:cxn modelId="{AC883F4F-5948-4C74-AE29-D2E3506B95A6}" type="presParOf" srcId="{0F2C0408-734C-4BE5-9A9F-042CAD5C766F}" destId="{F8132C7C-5390-42BF-B32B-343B078C4E67}" srcOrd="7" destOrd="0" presId="urn:microsoft.com/office/officeart/2011/layout/CircleProcess"/>
    <dgm:cxn modelId="{94C5D645-A3D2-45A4-A617-507231407A46}" type="presParOf" srcId="{F8132C7C-5390-42BF-B32B-343B078C4E67}" destId="{F5E47A4E-B4FE-49EF-96BF-5D0CD274EDE0}" srcOrd="0" destOrd="0" presId="urn:microsoft.com/office/officeart/2011/layout/CircleProcess"/>
    <dgm:cxn modelId="{21DE3C6C-DAFC-463C-B754-30E4FBBA99BF}" type="presParOf" srcId="{0F2C0408-734C-4BE5-9A9F-042CAD5C766F}" destId="{46A7DA5E-4EBB-4595-A9F8-1A6597EAFBA0}" srcOrd="8" destOrd="0" presId="urn:microsoft.com/office/officeart/2011/layout/CircleProcess"/>
    <dgm:cxn modelId="{F5FE0285-6F67-4A3D-AFAE-4201B9666157}" type="presParOf" srcId="{0F2C0408-734C-4BE5-9A9F-042CAD5C766F}" destId="{431E3C7A-2BBB-4CBE-8863-C1922D37B2DD}" srcOrd="9" destOrd="0" presId="urn:microsoft.com/office/officeart/2011/layout/CircleProcess"/>
    <dgm:cxn modelId="{F5E87C28-556D-44BD-AB79-97FBB53F2054}" type="presParOf" srcId="{431E3C7A-2BBB-4CBE-8863-C1922D37B2DD}" destId="{264F7967-5C36-4710-B89C-D5ED785A97BD}" srcOrd="0" destOrd="0" presId="urn:microsoft.com/office/officeart/2011/layout/CircleProcess"/>
    <dgm:cxn modelId="{3C3E8984-53D4-4DB7-BD5D-CBE6E8704B7A}" type="presParOf" srcId="{0F2C0408-734C-4BE5-9A9F-042CAD5C766F}" destId="{C71D6503-E300-41D2-90C9-83A60D5D88B7}" srcOrd="10" destOrd="0" presId="urn:microsoft.com/office/officeart/2011/layout/CircleProcess"/>
    <dgm:cxn modelId="{B24DB96A-643A-4427-8163-69AC06C5EF02}" type="presParOf" srcId="{C71D6503-E300-41D2-90C9-83A60D5D88B7}" destId="{75316306-9793-4275-8E77-C8E53243B0F9}" srcOrd="0" destOrd="0" presId="urn:microsoft.com/office/officeart/2011/layout/CircleProcess"/>
    <dgm:cxn modelId="{AB95F2B4-212E-4E9A-BC66-E9834341B4CD}" type="presParOf" srcId="{0F2C0408-734C-4BE5-9A9F-042CAD5C766F}" destId="{050188D2-98AB-481E-B808-9EED9120217F}"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DC8AD7-5B29-4967-B11B-9F75E1135BB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1A8D622A-D009-46FA-AAB9-66B590392634}">
      <dgm:prSet phldrT="[Text]" custT="1"/>
      <dgm:spPr/>
      <dgm:t>
        <a:bodyPr/>
        <a:lstStyle/>
        <a:p>
          <a:r>
            <a:rPr lang="en-US" sz="1800">
              <a:latin typeface="Avenir Next LT Pro Demi" panose="020B0704020202020204" pitchFamily="34" charset="0"/>
            </a:rPr>
            <a:t>Project Idea</a:t>
          </a:r>
        </a:p>
      </dgm:t>
    </dgm:pt>
    <dgm:pt modelId="{6448BF31-F761-4B31-8CF2-78C7A0BFEE14}" type="parTrans" cxnId="{3E32646D-9ECA-46D8-99C3-20E742F2DF2C}">
      <dgm:prSet/>
      <dgm:spPr/>
      <dgm:t>
        <a:bodyPr/>
        <a:lstStyle/>
        <a:p>
          <a:endParaRPr lang="en-US" sz="2400">
            <a:latin typeface="Avenir Next LT Pro Demi" panose="020B0704020202020204" pitchFamily="34" charset="0"/>
          </a:endParaRPr>
        </a:p>
      </dgm:t>
    </dgm:pt>
    <dgm:pt modelId="{778BC15B-509D-4E7B-925C-54C56235317A}" type="sibTrans" cxnId="{3E32646D-9ECA-46D8-99C3-20E742F2DF2C}">
      <dgm:prSet/>
      <dgm:spPr/>
      <dgm:t>
        <a:bodyPr/>
        <a:lstStyle/>
        <a:p>
          <a:endParaRPr lang="en-US" sz="2400">
            <a:latin typeface="Avenir Next LT Pro Demi" panose="020B0704020202020204" pitchFamily="34" charset="0"/>
          </a:endParaRPr>
        </a:p>
      </dgm:t>
    </dgm:pt>
    <dgm:pt modelId="{08BC3A9B-0B1A-44F4-897C-E1E8F1F8E005}">
      <dgm:prSet phldrT="[Text]" custT="1"/>
      <dgm:spPr/>
      <dgm:t>
        <a:bodyPr/>
        <a:lstStyle/>
        <a:p>
          <a:r>
            <a:rPr lang="en-US" sz="1800" dirty="0">
              <a:latin typeface="Avenir Next LT Pro Demi" panose="020B0704020202020204" pitchFamily="34" charset="0"/>
            </a:rPr>
            <a:t>Track Funding Opportunities</a:t>
          </a:r>
        </a:p>
      </dgm:t>
    </dgm:pt>
    <dgm:pt modelId="{DE00AB22-D6CA-4B39-8485-8F57695EB252}" type="parTrans" cxnId="{A053E5FD-626D-46D5-8B41-F911A1337E77}">
      <dgm:prSet/>
      <dgm:spPr/>
      <dgm:t>
        <a:bodyPr/>
        <a:lstStyle/>
        <a:p>
          <a:endParaRPr lang="en-US" sz="2400">
            <a:latin typeface="Avenir Next LT Pro Demi" panose="020B0704020202020204" pitchFamily="34" charset="0"/>
          </a:endParaRPr>
        </a:p>
      </dgm:t>
    </dgm:pt>
    <dgm:pt modelId="{A640713B-F8AC-43A8-B935-EDC8C5D0124E}" type="sibTrans" cxnId="{A053E5FD-626D-46D5-8B41-F911A1337E77}">
      <dgm:prSet/>
      <dgm:spPr/>
      <dgm:t>
        <a:bodyPr/>
        <a:lstStyle/>
        <a:p>
          <a:endParaRPr lang="en-US" sz="2400">
            <a:latin typeface="Avenir Next LT Pro Demi" panose="020B0704020202020204" pitchFamily="34" charset="0"/>
          </a:endParaRPr>
        </a:p>
      </dgm:t>
    </dgm:pt>
    <dgm:pt modelId="{DFF9FFD5-8D51-47FD-BCA2-6973ECD2E19E}">
      <dgm:prSet phldrT="[Text]" custT="1"/>
      <dgm:spPr/>
      <dgm:t>
        <a:bodyPr/>
        <a:lstStyle/>
        <a:p>
          <a:r>
            <a:rPr lang="en-US" sz="1800">
              <a:latin typeface="Avenir Next LT Pro Demi" panose="020B0704020202020204" pitchFamily="34" charset="0"/>
            </a:rPr>
            <a:t>Proposal Submission</a:t>
          </a:r>
        </a:p>
      </dgm:t>
    </dgm:pt>
    <dgm:pt modelId="{1CECEEA9-F053-41A2-A353-264A731F346D}" type="parTrans" cxnId="{9DE426FF-A955-4B24-B7F2-E16AAAEC9625}">
      <dgm:prSet/>
      <dgm:spPr/>
      <dgm:t>
        <a:bodyPr/>
        <a:lstStyle/>
        <a:p>
          <a:endParaRPr lang="en-US" sz="2400">
            <a:latin typeface="Avenir Next LT Pro Demi" panose="020B0704020202020204" pitchFamily="34" charset="0"/>
          </a:endParaRPr>
        </a:p>
      </dgm:t>
    </dgm:pt>
    <dgm:pt modelId="{060562EE-0009-44A8-8D28-14A910139FD6}" type="sibTrans" cxnId="{9DE426FF-A955-4B24-B7F2-E16AAAEC9625}">
      <dgm:prSet/>
      <dgm:spPr/>
      <dgm:t>
        <a:bodyPr/>
        <a:lstStyle/>
        <a:p>
          <a:endParaRPr lang="en-US" sz="2400">
            <a:latin typeface="Avenir Next LT Pro Demi" panose="020B0704020202020204" pitchFamily="34" charset="0"/>
          </a:endParaRPr>
        </a:p>
      </dgm:t>
    </dgm:pt>
    <dgm:pt modelId="{7C0EA4F8-3BAF-478D-823D-8E6B80AD6F9A}">
      <dgm:prSet phldrT="[Text]" custT="1"/>
      <dgm:spPr/>
      <dgm:t>
        <a:bodyPr/>
        <a:lstStyle/>
        <a:p>
          <a:r>
            <a:rPr lang="en-US" sz="1800">
              <a:latin typeface="Avenir Next LT Pro Demi" panose="020B0704020202020204" pitchFamily="34" charset="0"/>
            </a:rPr>
            <a:t>Proposal Creation</a:t>
          </a:r>
        </a:p>
      </dgm:t>
    </dgm:pt>
    <dgm:pt modelId="{42E8C389-29F1-4684-BE84-4D070008444B}" type="parTrans" cxnId="{17FE8D6C-CB04-40D6-81E9-3736A84D2D30}">
      <dgm:prSet/>
      <dgm:spPr/>
      <dgm:t>
        <a:bodyPr/>
        <a:lstStyle/>
        <a:p>
          <a:endParaRPr lang="en-US" sz="2400"/>
        </a:p>
      </dgm:t>
    </dgm:pt>
    <dgm:pt modelId="{CBF82993-7E58-42FB-AE9F-D8C77AF1ED80}" type="sibTrans" cxnId="{17FE8D6C-CB04-40D6-81E9-3736A84D2D30}">
      <dgm:prSet/>
      <dgm:spPr/>
      <dgm:t>
        <a:bodyPr/>
        <a:lstStyle/>
        <a:p>
          <a:endParaRPr lang="en-US" sz="2400"/>
        </a:p>
      </dgm:t>
    </dgm:pt>
    <dgm:pt modelId="{0F2C0408-734C-4BE5-9A9F-042CAD5C766F}" type="pres">
      <dgm:prSet presAssocID="{82DC8AD7-5B29-4967-B11B-9F75E1135BBA}" presName="Name0" presStyleCnt="0">
        <dgm:presLayoutVars>
          <dgm:chMax val="11"/>
          <dgm:chPref val="11"/>
          <dgm:dir/>
          <dgm:resizeHandles/>
        </dgm:presLayoutVars>
      </dgm:prSet>
      <dgm:spPr/>
    </dgm:pt>
    <dgm:pt modelId="{C4EF3455-C1BA-4519-BD94-9DC03FE20F08}" type="pres">
      <dgm:prSet presAssocID="{DFF9FFD5-8D51-47FD-BCA2-6973ECD2E19E}" presName="Accent4" presStyleCnt="0"/>
      <dgm:spPr/>
    </dgm:pt>
    <dgm:pt modelId="{D367EA01-1E23-4EAB-9049-38CA3C008D1A}" type="pres">
      <dgm:prSet presAssocID="{DFF9FFD5-8D51-47FD-BCA2-6973ECD2E19E}" presName="Accent" presStyleLbl="node1" presStyleIdx="0" presStyleCnt="4"/>
      <dgm:spPr/>
    </dgm:pt>
    <dgm:pt modelId="{3C0D4741-914F-44FA-B137-700941BC4A69}" type="pres">
      <dgm:prSet presAssocID="{DFF9FFD5-8D51-47FD-BCA2-6973ECD2E19E}" presName="ParentBackground4" presStyleCnt="0"/>
      <dgm:spPr/>
    </dgm:pt>
    <dgm:pt modelId="{5BD3143E-ABAB-4310-917C-6644DEF71B07}" type="pres">
      <dgm:prSet presAssocID="{DFF9FFD5-8D51-47FD-BCA2-6973ECD2E19E}" presName="ParentBackground" presStyleLbl="fgAcc1" presStyleIdx="0" presStyleCnt="4"/>
      <dgm:spPr/>
    </dgm:pt>
    <dgm:pt modelId="{3E151043-E1E4-4A06-AD92-1356049900F7}" type="pres">
      <dgm:prSet presAssocID="{DFF9FFD5-8D51-47FD-BCA2-6973ECD2E19E}" presName="Parent4" presStyleLbl="revTx" presStyleIdx="0" presStyleCnt="0">
        <dgm:presLayoutVars>
          <dgm:chMax val="1"/>
          <dgm:chPref val="1"/>
          <dgm:bulletEnabled val="1"/>
        </dgm:presLayoutVars>
      </dgm:prSet>
      <dgm:spPr/>
    </dgm:pt>
    <dgm:pt modelId="{4336A03F-63D5-4519-8418-22750C31D692}" type="pres">
      <dgm:prSet presAssocID="{7C0EA4F8-3BAF-478D-823D-8E6B80AD6F9A}" presName="Accent3" presStyleCnt="0"/>
      <dgm:spPr/>
    </dgm:pt>
    <dgm:pt modelId="{42BA7FE2-3817-4407-90AA-560052648372}" type="pres">
      <dgm:prSet presAssocID="{7C0EA4F8-3BAF-478D-823D-8E6B80AD6F9A}" presName="Accent" presStyleLbl="node1" presStyleIdx="1" presStyleCnt="4"/>
      <dgm:spPr/>
    </dgm:pt>
    <dgm:pt modelId="{0E0E0A79-0E9F-401C-9602-866A1FABC1D1}" type="pres">
      <dgm:prSet presAssocID="{7C0EA4F8-3BAF-478D-823D-8E6B80AD6F9A}" presName="ParentBackground3" presStyleCnt="0"/>
      <dgm:spPr/>
    </dgm:pt>
    <dgm:pt modelId="{7DE9421C-9E27-4D15-9C18-93C51B172FF2}" type="pres">
      <dgm:prSet presAssocID="{7C0EA4F8-3BAF-478D-823D-8E6B80AD6F9A}" presName="ParentBackground" presStyleLbl="fgAcc1" presStyleIdx="1" presStyleCnt="4"/>
      <dgm:spPr/>
    </dgm:pt>
    <dgm:pt modelId="{7C25961A-A187-42E8-9E9F-78236F8F035C}" type="pres">
      <dgm:prSet presAssocID="{7C0EA4F8-3BAF-478D-823D-8E6B80AD6F9A}" presName="Parent3" presStyleLbl="revTx" presStyleIdx="0" presStyleCnt="0">
        <dgm:presLayoutVars>
          <dgm:chMax val="1"/>
          <dgm:chPref val="1"/>
          <dgm:bulletEnabled val="1"/>
        </dgm:presLayoutVars>
      </dgm:prSet>
      <dgm:spPr/>
    </dgm:pt>
    <dgm:pt modelId="{0EAEDB47-B1A8-429B-B254-441A41D6F114}" type="pres">
      <dgm:prSet presAssocID="{08BC3A9B-0B1A-44F4-897C-E1E8F1F8E005}" presName="Accent2" presStyleCnt="0"/>
      <dgm:spPr/>
    </dgm:pt>
    <dgm:pt modelId="{C6030CAB-53CF-458B-A443-3B75991B9D47}" type="pres">
      <dgm:prSet presAssocID="{08BC3A9B-0B1A-44F4-897C-E1E8F1F8E005}" presName="Accent" presStyleLbl="node1" presStyleIdx="2" presStyleCnt="4"/>
      <dgm:spPr/>
    </dgm:pt>
    <dgm:pt modelId="{F8132C7C-5390-42BF-B32B-343B078C4E67}" type="pres">
      <dgm:prSet presAssocID="{08BC3A9B-0B1A-44F4-897C-E1E8F1F8E005}" presName="ParentBackground2" presStyleCnt="0"/>
      <dgm:spPr/>
    </dgm:pt>
    <dgm:pt modelId="{F5E47A4E-B4FE-49EF-96BF-5D0CD274EDE0}" type="pres">
      <dgm:prSet presAssocID="{08BC3A9B-0B1A-44F4-897C-E1E8F1F8E005}" presName="ParentBackground" presStyleLbl="fgAcc1" presStyleIdx="2" presStyleCnt="4"/>
      <dgm:spPr/>
    </dgm:pt>
    <dgm:pt modelId="{46A7DA5E-4EBB-4595-A9F8-1A6597EAFBA0}" type="pres">
      <dgm:prSet presAssocID="{08BC3A9B-0B1A-44F4-897C-E1E8F1F8E005}" presName="Parent2" presStyleLbl="revTx" presStyleIdx="0" presStyleCnt="0">
        <dgm:presLayoutVars>
          <dgm:chMax val="1"/>
          <dgm:chPref val="1"/>
          <dgm:bulletEnabled val="1"/>
        </dgm:presLayoutVars>
      </dgm:prSet>
      <dgm:spPr/>
    </dgm:pt>
    <dgm:pt modelId="{431E3C7A-2BBB-4CBE-8863-C1922D37B2DD}" type="pres">
      <dgm:prSet presAssocID="{1A8D622A-D009-46FA-AAB9-66B590392634}" presName="Accent1" presStyleCnt="0"/>
      <dgm:spPr/>
    </dgm:pt>
    <dgm:pt modelId="{264F7967-5C36-4710-B89C-D5ED785A97BD}" type="pres">
      <dgm:prSet presAssocID="{1A8D622A-D009-46FA-AAB9-66B590392634}" presName="Accent" presStyleLbl="node1" presStyleIdx="3" presStyleCnt="4"/>
      <dgm:spPr/>
    </dgm:pt>
    <dgm:pt modelId="{C71D6503-E300-41D2-90C9-83A60D5D88B7}" type="pres">
      <dgm:prSet presAssocID="{1A8D622A-D009-46FA-AAB9-66B590392634}" presName="ParentBackground1" presStyleCnt="0"/>
      <dgm:spPr/>
    </dgm:pt>
    <dgm:pt modelId="{75316306-9793-4275-8E77-C8E53243B0F9}" type="pres">
      <dgm:prSet presAssocID="{1A8D622A-D009-46FA-AAB9-66B590392634}" presName="ParentBackground" presStyleLbl="fgAcc1" presStyleIdx="3" presStyleCnt="4"/>
      <dgm:spPr/>
    </dgm:pt>
    <dgm:pt modelId="{050188D2-98AB-481E-B808-9EED9120217F}" type="pres">
      <dgm:prSet presAssocID="{1A8D622A-D009-46FA-AAB9-66B590392634}" presName="Parent1" presStyleLbl="revTx" presStyleIdx="0" presStyleCnt="0">
        <dgm:presLayoutVars>
          <dgm:chMax val="1"/>
          <dgm:chPref val="1"/>
          <dgm:bulletEnabled val="1"/>
        </dgm:presLayoutVars>
      </dgm:prSet>
      <dgm:spPr/>
    </dgm:pt>
  </dgm:ptLst>
  <dgm:cxnLst>
    <dgm:cxn modelId="{DC4D3C1B-350A-4E3E-8908-A344A2903EF0}" type="presOf" srcId="{1A8D622A-D009-46FA-AAB9-66B590392634}" destId="{050188D2-98AB-481E-B808-9EED9120217F}" srcOrd="1" destOrd="0" presId="urn:microsoft.com/office/officeart/2011/layout/CircleProcess"/>
    <dgm:cxn modelId="{625DFD3C-0203-49BB-89E1-AD706EC4BDBF}" type="presOf" srcId="{7C0EA4F8-3BAF-478D-823D-8E6B80AD6F9A}" destId="{7C25961A-A187-42E8-9E9F-78236F8F035C}" srcOrd="1" destOrd="0" presId="urn:microsoft.com/office/officeart/2011/layout/CircleProcess"/>
    <dgm:cxn modelId="{6EDCC142-235A-4BEA-9833-4D5AD2858F2F}" type="presOf" srcId="{DFF9FFD5-8D51-47FD-BCA2-6973ECD2E19E}" destId="{3E151043-E1E4-4A06-AD92-1356049900F7}" srcOrd="1" destOrd="0" presId="urn:microsoft.com/office/officeart/2011/layout/CircleProcess"/>
    <dgm:cxn modelId="{D2B04546-A801-4D7C-ACA6-91876EB84087}" type="presOf" srcId="{DFF9FFD5-8D51-47FD-BCA2-6973ECD2E19E}" destId="{5BD3143E-ABAB-4310-917C-6644DEF71B07}" srcOrd="0" destOrd="0" presId="urn:microsoft.com/office/officeart/2011/layout/CircleProcess"/>
    <dgm:cxn modelId="{6E630847-605E-4130-A1B0-03E6124A5163}" type="presOf" srcId="{82DC8AD7-5B29-4967-B11B-9F75E1135BBA}" destId="{0F2C0408-734C-4BE5-9A9F-042CAD5C766F}" srcOrd="0" destOrd="0" presId="urn:microsoft.com/office/officeart/2011/layout/CircleProcess"/>
    <dgm:cxn modelId="{DF700B49-7010-41A0-AA2A-5F12B1F2E4D8}" type="presOf" srcId="{1A8D622A-D009-46FA-AAB9-66B590392634}" destId="{75316306-9793-4275-8E77-C8E53243B0F9}" srcOrd="0" destOrd="0" presId="urn:microsoft.com/office/officeart/2011/layout/CircleProcess"/>
    <dgm:cxn modelId="{17FE8D6C-CB04-40D6-81E9-3736A84D2D30}" srcId="{82DC8AD7-5B29-4967-B11B-9F75E1135BBA}" destId="{7C0EA4F8-3BAF-478D-823D-8E6B80AD6F9A}" srcOrd="2" destOrd="0" parTransId="{42E8C389-29F1-4684-BE84-4D070008444B}" sibTransId="{CBF82993-7E58-42FB-AE9F-D8C77AF1ED80}"/>
    <dgm:cxn modelId="{3E32646D-9ECA-46D8-99C3-20E742F2DF2C}" srcId="{82DC8AD7-5B29-4967-B11B-9F75E1135BBA}" destId="{1A8D622A-D009-46FA-AAB9-66B590392634}" srcOrd="0" destOrd="0" parTransId="{6448BF31-F761-4B31-8CF2-78C7A0BFEE14}" sibTransId="{778BC15B-509D-4E7B-925C-54C56235317A}"/>
    <dgm:cxn modelId="{CCECB051-B0FA-4164-AE8D-024AB03D5DFA}" type="presOf" srcId="{08BC3A9B-0B1A-44F4-897C-E1E8F1F8E005}" destId="{46A7DA5E-4EBB-4595-A9F8-1A6597EAFBA0}" srcOrd="1" destOrd="0" presId="urn:microsoft.com/office/officeart/2011/layout/CircleProcess"/>
    <dgm:cxn modelId="{66D4249F-66F8-42B0-B7EC-115BEC089819}" type="presOf" srcId="{08BC3A9B-0B1A-44F4-897C-E1E8F1F8E005}" destId="{F5E47A4E-B4FE-49EF-96BF-5D0CD274EDE0}" srcOrd="0" destOrd="0" presId="urn:microsoft.com/office/officeart/2011/layout/CircleProcess"/>
    <dgm:cxn modelId="{6AF756B8-4D47-4513-955C-B75612892092}" type="presOf" srcId="{7C0EA4F8-3BAF-478D-823D-8E6B80AD6F9A}" destId="{7DE9421C-9E27-4D15-9C18-93C51B172FF2}" srcOrd="0" destOrd="0" presId="urn:microsoft.com/office/officeart/2011/layout/CircleProcess"/>
    <dgm:cxn modelId="{A053E5FD-626D-46D5-8B41-F911A1337E77}" srcId="{82DC8AD7-5B29-4967-B11B-9F75E1135BBA}" destId="{08BC3A9B-0B1A-44F4-897C-E1E8F1F8E005}" srcOrd="1" destOrd="0" parTransId="{DE00AB22-D6CA-4B39-8485-8F57695EB252}" sibTransId="{A640713B-F8AC-43A8-B935-EDC8C5D0124E}"/>
    <dgm:cxn modelId="{9DE426FF-A955-4B24-B7F2-E16AAAEC9625}" srcId="{82DC8AD7-5B29-4967-B11B-9F75E1135BBA}" destId="{DFF9FFD5-8D51-47FD-BCA2-6973ECD2E19E}" srcOrd="3" destOrd="0" parTransId="{1CECEEA9-F053-41A2-A353-264A731F346D}" sibTransId="{060562EE-0009-44A8-8D28-14A910139FD6}"/>
    <dgm:cxn modelId="{A425E21F-934A-442F-8409-8B949A4EF949}" type="presParOf" srcId="{0F2C0408-734C-4BE5-9A9F-042CAD5C766F}" destId="{C4EF3455-C1BA-4519-BD94-9DC03FE20F08}" srcOrd="0" destOrd="0" presId="urn:microsoft.com/office/officeart/2011/layout/CircleProcess"/>
    <dgm:cxn modelId="{9116BF70-C667-493C-BADF-1C00D2FA4809}" type="presParOf" srcId="{C4EF3455-C1BA-4519-BD94-9DC03FE20F08}" destId="{D367EA01-1E23-4EAB-9049-38CA3C008D1A}" srcOrd="0" destOrd="0" presId="urn:microsoft.com/office/officeart/2011/layout/CircleProcess"/>
    <dgm:cxn modelId="{839AE05B-BF51-438F-B53B-A0A1B3968C08}" type="presParOf" srcId="{0F2C0408-734C-4BE5-9A9F-042CAD5C766F}" destId="{3C0D4741-914F-44FA-B137-700941BC4A69}" srcOrd="1" destOrd="0" presId="urn:microsoft.com/office/officeart/2011/layout/CircleProcess"/>
    <dgm:cxn modelId="{020E38DF-2B99-4748-AAEC-1D5439500585}" type="presParOf" srcId="{3C0D4741-914F-44FA-B137-700941BC4A69}" destId="{5BD3143E-ABAB-4310-917C-6644DEF71B07}" srcOrd="0" destOrd="0" presId="urn:microsoft.com/office/officeart/2011/layout/CircleProcess"/>
    <dgm:cxn modelId="{CFCA8502-A6A9-4BE7-AB1A-1E3E0E84035E}" type="presParOf" srcId="{0F2C0408-734C-4BE5-9A9F-042CAD5C766F}" destId="{3E151043-E1E4-4A06-AD92-1356049900F7}" srcOrd="2" destOrd="0" presId="urn:microsoft.com/office/officeart/2011/layout/CircleProcess"/>
    <dgm:cxn modelId="{4121D62F-9C49-4281-996A-9242FD28ABE3}" type="presParOf" srcId="{0F2C0408-734C-4BE5-9A9F-042CAD5C766F}" destId="{4336A03F-63D5-4519-8418-22750C31D692}" srcOrd="3" destOrd="0" presId="urn:microsoft.com/office/officeart/2011/layout/CircleProcess"/>
    <dgm:cxn modelId="{D03D9AC0-17EA-4956-A8BD-2A9A4A381757}" type="presParOf" srcId="{4336A03F-63D5-4519-8418-22750C31D692}" destId="{42BA7FE2-3817-4407-90AA-560052648372}" srcOrd="0" destOrd="0" presId="urn:microsoft.com/office/officeart/2011/layout/CircleProcess"/>
    <dgm:cxn modelId="{BE705EE2-EAFE-415D-9BC1-496B077E76F6}" type="presParOf" srcId="{0F2C0408-734C-4BE5-9A9F-042CAD5C766F}" destId="{0E0E0A79-0E9F-401C-9602-866A1FABC1D1}" srcOrd="4" destOrd="0" presId="urn:microsoft.com/office/officeart/2011/layout/CircleProcess"/>
    <dgm:cxn modelId="{DB09A93B-9D82-439C-AF86-74D51A4A2B2C}" type="presParOf" srcId="{0E0E0A79-0E9F-401C-9602-866A1FABC1D1}" destId="{7DE9421C-9E27-4D15-9C18-93C51B172FF2}" srcOrd="0" destOrd="0" presId="urn:microsoft.com/office/officeart/2011/layout/CircleProcess"/>
    <dgm:cxn modelId="{C9AC5CEB-DA8A-45DF-9A02-5FFCE02199B9}" type="presParOf" srcId="{0F2C0408-734C-4BE5-9A9F-042CAD5C766F}" destId="{7C25961A-A187-42E8-9E9F-78236F8F035C}" srcOrd="5" destOrd="0" presId="urn:microsoft.com/office/officeart/2011/layout/CircleProcess"/>
    <dgm:cxn modelId="{7F9768F9-8EC6-4C50-87F1-64FEB00ACB6D}" type="presParOf" srcId="{0F2C0408-734C-4BE5-9A9F-042CAD5C766F}" destId="{0EAEDB47-B1A8-429B-B254-441A41D6F114}" srcOrd="6" destOrd="0" presId="urn:microsoft.com/office/officeart/2011/layout/CircleProcess"/>
    <dgm:cxn modelId="{05BFAD5A-EA04-4419-A31C-E9531976D046}" type="presParOf" srcId="{0EAEDB47-B1A8-429B-B254-441A41D6F114}" destId="{C6030CAB-53CF-458B-A443-3B75991B9D47}" srcOrd="0" destOrd="0" presId="urn:microsoft.com/office/officeart/2011/layout/CircleProcess"/>
    <dgm:cxn modelId="{AC883F4F-5948-4C74-AE29-D2E3506B95A6}" type="presParOf" srcId="{0F2C0408-734C-4BE5-9A9F-042CAD5C766F}" destId="{F8132C7C-5390-42BF-B32B-343B078C4E67}" srcOrd="7" destOrd="0" presId="urn:microsoft.com/office/officeart/2011/layout/CircleProcess"/>
    <dgm:cxn modelId="{94C5D645-A3D2-45A4-A617-507231407A46}" type="presParOf" srcId="{F8132C7C-5390-42BF-B32B-343B078C4E67}" destId="{F5E47A4E-B4FE-49EF-96BF-5D0CD274EDE0}" srcOrd="0" destOrd="0" presId="urn:microsoft.com/office/officeart/2011/layout/CircleProcess"/>
    <dgm:cxn modelId="{21DE3C6C-DAFC-463C-B754-30E4FBBA99BF}" type="presParOf" srcId="{0F2C0408-734C-4BE5-9A9F-042CAD5C766F}" destId="{46A7DA5E-4EBB-4595-A9F8-1A6597EAFBA0}" srcOrd="8" destOrd="0" presId="urn:microsoft.com/office/officeart/2011/layout/CircleProcess"/>
    <dgm:cxn modelId="{F5FE0285-6F67-4A3D-AFAE-4201B9666157}" type="presParOf" srcId="{0F2C0408-734C-4BE5-9A9F-042CAD5C766F}" destId="{431E3C7A-2BBB-4CBE-8863-C1922D37B2DD}" srcOrd="9" destOrd="0" presId="urn:microsoft.com/office/officeart/2011/layout/CircleProcess"/>
    <dgm:cxn modelId="{F5E87C28-556D-44BD-AB79-97FBB53F2054}" type="presParOf" srcId="{431E3C7A-2BBB-4CBE-8863-C1922D37B2DD}" destId="{264F7967-5C36-4710-B89C-D5ED785A97BD}" srcOrd="0" destOrd="0" presId="urn:microsoft.com/office/officeart/2011/layout/CircleProcess"/>
    <dgm:cxn modelId="{3C3E8984-53D4-4DB7-BD5D-CBE6E8704B7A}" type="presParOf" srcId="{0F2C0408-734C-4BE5-9A9F-042CAD5C766F}" destId="{C71D6503-E300-41D2-90C9-83A60D5D88B7}" srcOrd="10" destOrd="0" presId="urn:microsoft.com/office/officeart/2011/layout/CircleProcess"/>
    <dgm:cxn modelId="{B24DB96A-643A-4427-8163-69AC06C5EF02}" type="presParOf" srcId="{C71D6503-E300-41D2-90C9-83A60D5D88B7}" destId="{75316306-9793-4275-8E77-C8E53243B0F9}" srcOrd="0" destOrd="0" presId="urn:microsoft.com/office/officeart/2011/layout/CircleProcess"/>
    <dgm:cxn modelId="{AB95F2B4-212E-4E9A-BC66-E9834341B4CD}" type="presParOf" srcId="{0F2C0408-734C-4BE5-9A9F-042CAD5C766F}" destId="{050188D2-98AB-481E-B808-9EED9120217F}"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45248-0CF5-48AE-A027-5F6C55541320}"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B933E69A-DBDE-4555-8F38-F87C2A8CFC94}">
      <dgm:prSet phldrT="[Text]"/>
      <dgm:spPr/>
      <dgm:t>
        <a:bodyPr/>
        <a:lstStyle/>
        <a:p>
          <a:r>
            <a:rPr lang="en-US" dirty="0"/>
            <a:t>Pre-Proposal</a:t>
          </a:r>
        </a:p>
      </dgm:t>
    </dgm:pt>
    <dgm:pt modelId="{EB761153-B3AA-4653-9CD9-CC7014151F0E}" type="parTrans" cxnId="{8B237D97-875B-43C0-BC06-71DA15623841}">
      <dgm:prSet/>
      <dgm:spPr/>
      <dgm:t>
        <a:bodyPr/>
        <a:lstStyle/>
        <a:p>
          <a:endParaRPr lang="en-US"/>
        </a:p>
      </dgm:t>
    </dgm:pt>
    <dgm:pt modelId="{D497043E-4837-4BB9-8706-99966D836C44}" type="sibTrans" cxnId="{8B237D97-875B-43C0-BC06-71DA15623841}">
      <dgm:prSet/>
      <dgm:spPr/>
      <dgm:t>
        <a:bodyPr/>
        <a:lstStyle/>
        <a:p>
          <a:endParaRPr lang="en-US"/>
        </a:p>
      </dgm:t>
    </dgm:pt>
    <dgm:pt modelId="{FE6305B1-38EB-4992-9A1C-E68AF2C5B044}">
      <dgm:prSet phldrT="[Text]"/>
      <dgm:spPr/>
      <dgm:t>
        <a:bodyPr/>
        <a:lstStyle/>
        <a:p>
          <a:r>
            <a:rPr lang="en-US" dirty="0"/>
            <a:t>At Proposal</a:t>
          </a:r>
        </a:p>
      </dgm:t>
    </dgm:pt>
    <dgm:pt modelId="{9E992881-2428-4947-9366-18C5B5DFA22A}" type="parTrans" cxnId="{617E7AE5-4A91-4850-8E1E-8C452A9739C1}">
      <dgm:prSet/>
      <dgm:spPr/>
      <dgm:t>
        <a:bodyPr/>
        <a:lstStyle/>
        <a:p>
          <a:endParaRPr lang="en-US"/>
        </a:p>
      </dgm:t>
    </dgm:pt>
    <dgm:pt modelId="{C0AA63F6-3B40-482F-B4A7-443B089065CD}" type="sibTrans" cxnId="{617E7AE5-4A91-4850-8E1E-8C452A9739C1}">
      <dgm:prSet/>
      <dgm:spPr/>
      <dgm:t>
        <a:bodyPr/>
        <a:lstStyle/>
        <a:p>
          <a:endParaRPr lang="en-US"/>
        </a:p>
      </dgm:t>
    </dgm:pt>
    <dgm:pt modelId="{805386FB-932C-44CE-A8B9-60A49864F517}">
      <dgm:prSet phldrT="[Text]"/>
      <dgm:spPr/>
      <dgm:t>
        <a:bodyPr/>
        <a:lstStyle/>
        <a:p>
          <a:r>
            <a:rPr lang="en-US" dirty="0"/>
            <a:t>Submission</a:t>
          </a:r>
        </a:p>
      </dgm:t>
    </dgm:pt>
    <dgm:pt modelId="{726FC8A9-FC93-46FA-B746-6D19F58CF7BF}" type="parTrans" cxnId="{2BD70180-9AB8-45F8-8B78-0E311C152DEB}">
      <dgm:prSet/>
      <dgm:spPr/>
      <dgm:t>
        <a:bodyPr/>
        <a:lstStyle/>
        <a:p>
          <a:endParaRPr lang="en-US"/>
        </a:p>
      </dgm:t>
    </dgm:pt>
    <dgm:pt modelId="{79C3080D-2295-486F-A86B-C5E959B58A6D}" type="sibTrans" cxnId="{2BD70180-9AB8-45F8-8B78-0E311C152DEB}">
      <dgm:prSet/>
      <dgm:spPr/>
      <dgm:t>
        <a:bodyPr/>
        <a:lstStyle/>
        <a:p>
          <a:endParaRPr lang="en-US"/>
        </a:p>
      </dgm:t>
    </dgm:pt>
    <dgm:pt modelId="{441EAD7A-FE82-48CE-9789-52E746E9D51A}">
      <dgm:prSet/>
      <dgm:spPr/>
      <dgm:t>
        <a:bodyPr/>
        <a:lstStyle/>
        <a:p>
          <a:r>
            <a:rPr lang="en-US" dirty="0"/>
            <a:t>Post-Proposal</a:t>
          </a:r>
        </a:p>
      </dgm:t>
    </dgm:pt>
    <dgm:pt modelId="{38337F6A-9450-4B1A-92C6-8160DF99B462}" type="parTrans" cxnId="{6279F477-804F-4515-9955-8444AA4EA59B}">
      <dgm:prSet/>
      <dgm:spPr/>
      <dgm:t>
        <a:bodyPr/>
        <a:lstStyle/>
        <a:p>
          <a:endParaRPr lang="en-US"/>
        </a:p>
      </dgm:t>
    </dgm:pt>
    <dgm:pt modelId="{F0FE0413-0CF6-41F3-BC0D-5775AA39EE08}" type="sibTrans" cxnId="{6279F477-804F-4515-9955-8444AA4EA59B}">
      <dgm:prSet/>
      <dgm:spPr/>
      <dgm:t>
        <a:bodyPr/>
        <a:lstStyle/>
        <a:p>
          <a:endParaRPr lang="en-US"/>
        </a:p>
      </dgm:t>
    </dgm:pt>
    <dgm:pt modelId="{27ACA05F-1F4A-4674-82E2-77FBE728E039}" type="pres">
      <dgm:prSet presAssocID="{45245248-0CF5-48AE-A027-5F6C55541320}" presName="Name0" presStyleCnt="0">
        <dgm:presLayoutVars>
          <dgm:chMax val="11"/>
          <dgm:chPref val="11"/>
          <dgm:dir/>
          <dgm:resizeHandles/>
        </dgm:presLayoutVars>
      </dgm:prSet>
      <dgm:spPr/>
    </dgm:pt>
    <dgm:pt modelId="{B21BC91E-7706-416B-83CD-32383654E8E9}" type="pres">
      <dgm:prSet presAssocID="{441EAD7A-FE82-48CE-9789-52E746E9D51A}" presName="Accent4" presStyleCnt="0"/>
      <dgm:spPr/>
    </dgm:pt>
    <dgm:pt modelId="{B8C76E59-4141-4D59-B83F-74541665ADF6}" type="pres">
      <dgm:prSet presAssocID="{441EAD7A-FE82-48CE-9789-52E746E9D51A}" presName="Accent" presStyleLbl="node1" presStyleIdx="0" presStyleCnt="4"/>
      <dgm:spPr/>
    </dgm:pt>
    <dgm:pt modelId="{C82735F0-1537-47A6-A011-2819091F6649}" type="pres">
      <dgm:prSet presAssocID="{441EAD7A-FE82-48CE-9789-52E746E9D51A}" presName="ParentBackground4" presStyleCnt="0"/>
      <dgm:spPr/>
    </dgm:pt>
    <dgm:pt modelId="{724043C2-FE2B-456C-ACCB-7CD265B0A491}" type="pres">
      <dgm:prSet presAssocID="{441EAD7A-FE82-48CE-9789-52E746E9D51A}" presName="ParentBackground" presStyleLbl="fgAcc1" presStyleIdx="0" presStyleCnt="4"/>
      <dgm:spPr/>
    </dgm:pt>
    <dgm:pt modelId="{43471508-7633-4466-824A-9A9F596EB95E}" type="pres">
      <dgm:prSet presAssocID="{441EAD7A-FE82-48CE-9789-52E746E9D51A}" presName="Parent4" presStyleLbl="revTx" presStyleIdx="0" presStyleCnt="0">
        <dgm:presLayoutVars>
          <dgm:chMax val="1"/>
          <dgm:chPref val="1"/>
          <dgm:bulletEnabled val="1"/>
        </dgm:presLayoutVars>
      </dgm:prSet>
      <dgm:spPr/>
    </dgm:pt>
    <dgm:pt modelId="{34DB07C5-4658-419B-BA3C-FB5BC4984133}" type="pres">
      <dgm:prSet presAssocID="{805386FB-932C-44CE-A8B9-60A49864F517}" presName="Accent3" presStyleCnt="0"/>
      <dgm:spPr/>
    </dgm:pt>
    <dgm:pt modelId="{EDF8ACB4-EB4B-4EBE-AFF3-681259B49BAC}" type="pres">
      <dgm:prSet presAssocID="{805386FB-932C-44CE-A8B9-60A49864F517}" presName="Accent" presStyleLbl="node1" presStyleIdx="1" presStyleCnt="4"/>
      <dgm:spPr/>
    </dgm:pt>
    <dgm:pt modelId="{082502A4-668B-48DE-BC0A-37EC647AD7F8}" type="pres">
      <dgm:prSet presAssocID="{805386FB-932C-44CE-A8B9-60A49864F517}" presName="ParentBackground3" presStyleCnt="0"/>
      <dgm:spPr/>
    </dgm:pt>
    <dgm:pt modelId="{E1A2E996-45B2-4B4D-9738-E2D1FA6D000F}" type="pres">
      <dgm:prSet presAssocID="{805386FB-932C-44CE-A8B9-60A49864F517}" presName="ParentBackground" presStyleLbl="fgAcc1" presStyleIdx="1" presStyleCnt="4"/>
      <dgm:spPr/>
    </dgm:pt>
    <dgm:pt modelId="{D0A15082-A7AD-4B4A-B07A-CE1D5D664926}" type="pres">
      <dgm:prSet presAssocID="{805386FB-932C-44CE-A8B9-60A49864F517}" presName="Parent3" presStyleLbl="revTx" presStyleIdx="0" presStyleCnt="0">
        <dgm:presLayoutVars>
          <dgm:chMax val="1"/>
          <dgm:chPref val="1"/>
          <dgm:bulletEnabled val="1"/>
        </dgm:presLayoutVars>
      </dgm:prSet>
      <dgm:spPr/>
    </dgm:pt>
    <dgm:pt modelId="{0B05EAE9-0B0F-4667-B726-D976D807AF41}" type="pres">
      <dgm:prSet presAssocID="{FE6305B1-38EB-4992-9A1C-E68AF2C5B044}" presName="Accent2" presStyleCnt="0"/>
      <dgm:spPr/>
    </dgm:pt>
    <dgm:pt modelId="{223CAB70-1F13-4AA5-9A5C-D572E7BF0C00}" type="pres">
      <dgm:prSet presAssocID="{FE6305B1-38EB-4992-9A1C-E68AF2C5B044}" presName="Accent" presStyleLbl="node1" presStyleIdx="2" presStyleCnt="4"/>
      <dgm:spPr/>
    </dgm:pt>
    <dgm:pt modelId="{41C64792-D32C-4E1A-A520-BF086326CC4E}" type="pres">
      <dgm:prSet presAssocID="{FE6305B1-38EB-4992-9A1C-E68AF2C5B044}" presName="ParentBackground2" presStyleCnt="0"/>
      <dgm:spPr/>
    </dgm:pt>
    <dgm:pt modelId="{0BC99F93-2BB9-4CAC-91CE-FEC08A7ED522}" type="pres">
      <dgm:prSet presAssocID="{FE6305B1-38EB-4992-9A1C-E68AF2C5B044}" presName="ParentBackground" presStyleLbl="fgAcc1" presStyleIdx="2" presStyleCnt="4"/>
      <dgm:spPr/>
    </dgm:pt>
    <dgm:pt modelId="{F2133BAE-63A8-458E-81E4-D14D6BD5B3F7}" type="pres">
      <dgm:prSet presAssocID="{FE6305B1-38EB-4992-9A1C-E68AF2C5B044}" presName="Parent2" presStyleLbl="revTx" presStyleIdx="0" presStyleCnt="0">
        <dgm:presLayoutVars>
          <dgm:chMax val="1"/>
          <dgm:chPref val="1"/>
          <dgm:bulletEnabled val="1"/>
        </dgm:presLayoutVars>
      </dgm:prSet>
      <dgm:spPr/>
    </dgm:pt>
    <dgm:pt modelId="{4F39DB93-6DF4-4BCE-9AAE-6B45931F275C}" type="pres">
      <dgm:prSet presAssocID="{B933E69A-DBDE-4555-8F38-F87C2A8CFC94}" presName="Accent1" presStyleCnt="0"/>
      <dgm:spPr/>
    </dgm:pt>
    <dgm:pt modelId="{A7542CC5-7311-4026-BCAC-3F2BBC59C603}" type="pres">
      <dgm:prSet presAssocID="{B933E69A-DBDE-4555-8F38-F87C2A8CFC94}" presName="Accent" presStyleLbl="node1" presStyleIdx="3" presStyleCnt="4"/>
      <dgm:spPr/>
    </dgm:pt>
    <dgm:pt modelId="{57179354-035B-492C-9632-8A5E9726E8CE}" type="pres">
      <dgm:prSet presAssocID="{B933E69A-DBDE-4555-8F38-F87C2A8CFC94}" presName="ParentBackground1" presStyleCnt="0"/>
      <dgm:spPr/>
    </dgm:pt>
    <dgm:pt modelId="{11F4618A-4398-4AD7-AF93-CA29AB697FDA}" type="pres">
      <dgm:prSet presAssocID="{B933E69A-DBDE-4555-8F38-F87C2A8CFC94}" presName="ParentBackground" presStyleLbl="fgAcc1" presStyleIdx="3" presStyleCnt="4"/>
      <dgm:spPr/>
    </dgm:pt>
    <dgm:pt modelId="{84E20F5A-37D5-45FD-9720-74B1EC43B2E0}" type="pres">
      <dgm:prSet presAssocID="{B933E69A-DBDE-4555-8F38-F87C2A8CFC94}" presName="Parent1" presStyleLbl="revTx" presStyleIdx="0" presStyleCnt="0">
        <dgm:presLayoutVars>
          <dgm:chMax val="1"/>
          <dgm:chPref val="1"/>
          <dgm:bulletEnabled val="1"/>
        </dgm:presLayoutVars>
      </dgm:prSet>
      <dgm:spPr/>
    </dgm:pt>
  </dgm:ptLst>
  <dgm:cxnLst>
    <dgm:cxn modelId="{EBCFB33D-D00A-460B-8307-AB426AC2B3D2}" type="presOf" srcId="{441EAD7A-FE82-48CE-9789-52E746E9D51A}" destId="{43471508-7633-4466-824A-9A9F596EB95E}" srcOrd="1" destOrd="0" presId="urn:microsoft.com/office/officeart/2011/layout/CircleProcess"/>
    <dgm:cxn modelId="{591EF142-B296-47D8-844C-499F53A557D8}" type="presOf" srcId="{FE6305B1-38EB-4992-9A1C-E68AF2C5B044}" destId="{F2133BAE-63A8-458E-81E4-D14D6BD5B3F7}" srcOrd="1" destOrd="0" presId="urn:microsoft.com/office/officeart/2011/layout/CircleProcess"/>
    <dgm:cxn modelId="{6279F477-804F-4515-9955-8444AA4EA59B}" srcId="{45245248-0CF5-48AE-A027-5F6C55541320}" destId="{441EAD7A-FE82-48CE-9789-52E746E9D51A}" srcOrd="3" destOrd="0" parTransId="{38337F6A-9450-4B1A-92C6-8160DF99B462}" sibTransId="{F0FE0413-0CF6-41F3-BC0D-5775AA39EE08}"/>
    <dgm:cxn modelId="{2BD70180-9AB8-45F8-8B78-0E311C152DEB}" srcId="{45245248-0CF5-48AE-A027-5F6C55541320}" destId="{805386FB-932C-44CE-A8B9-60A49864F517}" srcOrd="2" destOrd="0" parTransId="{726FC8A9-FC93-46FA-B746-6D19F58CF7BF}" sibTransId="{79C3080D-2295-486F-A86B-C5E959B58A6D}"/>
    <dgm:cxn modelId="{DBB59F83-C2B7-496B-9432-E6C43D1CC340}" type="presOf" srcId="{B933E69A-DBDE-4555-8F38-F87C2A8CFC94}" destId="{11F4618A-4398-4AD7-AF93-CA29AB697FDA}" srcOrd="0" destOrd="0" presId="urn:microsoft.com/office/officeart/2011/layout/CircleProcess"/>
    <dgm:cxn modelId="{8B237D97-875B-43C0-BC06-71DA15623841}" srcId="{45245248-0CF5-48AE-A027-5F6C55541320}" destId="{B933E69A-DBDE-4555-8F38-F87C2A8CFC94}" srcOrd="0" destOrd="0" parTransId="{EB761153-B3AA-4653-9CD9-CC7014151F0E}" sibTransId="{D497043E-4837-4BB9-8706-99966D836C44}"/>
    <dgm:cxn modelId="{3F4452B3-0518-4AFC-A0CF-FB48C797A606}" type="presOf" srcId="{805386FB-932C-44CE-A8B9-60A49864F517}" destId="{E1A2E996-45B2-4B4D-9738-E2D1FA6D000F}" srcOrd="0" destOrd="0" presId="urn:microsoft.com/office/officeart/2011/layout/CircleProcess"/>
    <dgm:cxn modelId="{543BD4B3-9743-4AD4-91EE-D3ECA7F7B9BC}" type="presOf" srcId="{441EAD7A-FE82-48CE-9789-52E746E9D51A}" destId="{724043C2-FE2B-456C-ACCB-7CD265B0A491}" srcOrd="0" destOrd="0" presId="urn:microsoft.com/office/officeart/2011/layout/CircleProcess"/>
    <dgm:cxn modelId="{3C2513B4-79CF-4996-8FFB-2F39D516FA9A}" type="presOf" srcId="{FE6305B1-38EB-4992-9A1C-E68AF2C5B044}" destId="{0BC99F93-2BB9-4CAC-91CE-FEC08A7ED522}" srcOrd="0" destOrd="0" presId="urn:microsoft.com/office/officeart/2011/layout/CircleProcess"/>
    <dgm:cxn modelId="{54FC5ECD-B32B-4ACC-AA17-BD00502C9F52}" type="presOf" srcId="{B933E69A-DBDE-4555-8F38-F87C2A8CFC94}" destId="{84E20F5A-37D5-45FD-9720-74B1EC43B2E0}" srcOrd="1" destOrd="0" presId="urn:microsoft.com/office/officeart/2011/layout/CircleProcess"/>
    <dgm:cxn modelId="{F2918CD0-5BAB-4DC7-A6CC-28F3E6C873B9}" type="presOf" srcId="{45245248-0CF5-48AE-A027-5F6C55541320}" destId="{27ACA05F-1F4A-4674-82E2-77FBE728E039}" srcOrd="0" destOrd="0" presId="urn:microsoft.com/office/officeart/2011/layout/CircleProcess"/>
    <dgm:cxn modelId="{F5884DD7-42D2-4CA9-A1F7-08F68732AFD1}" type="presOf" srcId="{805386FB-932C-44CE-A8B9-60A49864F517}" destId="{D0A15082-A7AD-4B4A-B07A-CE1D5D664926}" srcOrd="1" destOrd="0" presId="urn:microsoft.com/office/officeart/2011/layout/CircleProcess"/>
    <dgm:cxn modelId="{617E7AE5-4A91-4850-8E1E-8C452A9739C1}" srcId="{45245248-0CF5-48AE-A027-5F6C55541320}" destId="{FE6305B1-38EB-4992-9A1C-E68AF2C5B044}" srcOrd="1" destOrd="0" parTransId="{9E992881-2428-4947-9366-18C5B5DFA22A}" sibTransId="{C0AA63F6-3B40-482F-B4A7-443B089065CD}"/>
    <dgm:cxn modelId="{B52743AA-AFB4-4DAD-AB08-5F5391B071B0}" type="presParOf" srcId="{27ACA05F-1F4A-4674-82E2-77FBE728E039}" destId="{B21BC91E-7706-416B-83CD-32383654E8E9}" srcOrd="0" destOrd="0" presId="urn:microsoft.com/office/officeart/2011/layout/CircleProcess"/>
    <dgm:cxn modelId="{9B7505E7-A933-4243-9028-9D7F1CEB321E}" type="presParOf" srcId="{B21BC91E-7706-416B-83CD-32383654E8E9}" destId="{B8C76E59-4141-4D59-B83F-74541665ADF6}" srcOrd="0" destOrd="0" presId="urn:microsoft.com/office/officeart/2011/layout/CircleProcess"/>
    <dgm:cxn modelId="{60B57EF7-C12D-4518-9720-A59F08588E3C}" type="presParOf" srcId="{27ACA05F-1F4A-4674-82E2-77FBE728E039}" destId="{C82735F0-1537-47A6-A011-2819091F6649}" srcOrd="1" destOrd="0" presId="urn:microsoft.com/office/officeart/2011/layout/CircleProcess"/>
    <dgm:cxn modelId="{877C184E-2D9D-413D-BD68-ED52AC8C1E63}" type="presParOf" srcId="{C82735F0-1537-47A6-A011-2819091F6649}" destId="{724043C2-FE2B-456C-ACCB-7CD265B0A491}" srcOrd="0" destOrd="0" presId="urn:microsoft.com/office/officeart/2011/layout/CircleProcess"/>
    <dgm:cxn modelId="{D706F30C-F763-4152-9262-B5444B8C2EC3}" type="presParOf" srcId="{27ACA05F-1F4A-4674-82E2-77FBE728E039}" destId="{43471508-7633-4466-824A-9A9F596EB95E}" srcOrd="2" destOrd="0" presId="urn:microsoft.com/office/officeart/2011/layout/CircleProcess"/>
    <dgm:cxn modelId="{2AFEB8C0-0B15-4288-AD7A-86508ACC7B77}" type="presParOf" srcId="{27ACA05F-1F4A-4674-82E2-77FBE728E039}" destId="{34DB07C5-4658-419B-BA3C-FB5BC4984133}" srcOrd="3" destOrd="0" presId="urn:microsoft.com/office/officeart/2011/layout/CircleProcess"/>
    <dgm:cxn modelId="{A7D9BBE9-E1D8-431E-A066-D5890B816011}" type="presParOf" srcId="{34DB07C5-4658-419B-BA3C-FB5BC4984133}" destId="{EDF8ACB4-EB4B-4EBE-AFF3-681259B49BAC}" srcOrd="0" destOrd="0" presId="urn:microsoft.com/office/officeart/2011/layout/CircleProcess"/>
    <dgm:cxn modelId="{28853215-28C6-4C2B-A6BD-A97AB9F67BB8}" type="presParOf" srcId="{27ACA05F-1F4A-4674-82E2-77FBE728E039}" destId="{082502A4-668B-48DE-BC0A-37EC647AD7F8}" srcOrd="4" destOrd="0" presId="urn:microsoft.com/office/officeart/2011/layout/CircleProcess"/>
    <dgm:cxn modelId="{AE57D568-FB82-41E7-A071-F82AE6003C59}" type="presParOf" srcId="{082502A4-668B-48DE-BC0A-37EC647AD7F8}" destId="{E1A2E996-45B2-4B4D-9738-E2D1FA6D000F}" srcOrd="0" destOrd="0" presId="urn:microsoft.com/office/officeart/2011/layout/CircleProcess"/>
    <dgm:cxn modelId="{C2D65359-2B7D-4D79-BAF8-7FAB62B21132}" type="presParOf" srcId="{27ACA05F-1F4A-4674-82E2-77FBE728E039}" destId="{D0A15082-A7AD-4B4A-B07A-CE1D5D664926}" srcOrd="5" destOrd="0" presId="urn:microsoft.com/office/officeart/2011/layout/CircleProcess"/>
    <dgm:cxn modelId="{59BCF6A2-FDCA-4242-B1CE-5A0F633D4450}" type="presParOf" srcId="{27ACA05F-1F4A-4674-82E2-77FBE728E039}" destId="{0B05EAE9-0B0F-4667-B726-D976D807AF41}" srcOrd="6" destOrd="0" presId="urn:microsoft.com/office/officeart/2011/layout/CircleProcess"/>
    <dgm:cxn modelId="{592C3543-0F67-46CD-AFDF-F3F63B8DD8FD}" type="presParOf" srcId="{0B05EAE9-0B0F-4667-B726-D976D807AF41}" destId="{223CAB70-1F13-4AA5-9A5C-D572E7BF0C00}" srcOrd="0" destOrd="0" presId="urn:microsoft.com/office/officeart/2011/layout/CircleProcess"/>
    <dgm:cxn modelId="{B979D644-D929-461D-8E44-A261193A0C0A}" type="presParOf" srcId="{27ACA05F-1F4A-4674-82E2-77FBE728E039}" destId="{41C64792-D32C-4E1A-A520-BF086326CC4E}" srcOrd="7" destOrd="0" presId="urn:microsoft.com/office/officeart/2011/layout/CircleProcess"/>
    <dgm:cxn modelId="{DBAF56F4-09CE-4B7E-9259-FF5280A9829B}" type="presParOf" srcId="{41C64792-D32C-4E1A-A520-BF086326CC4E}" destId="{0BC99F93-2BB9-4CAC-91CE-FEC08A7ED522}" srcOrd="0" destOrd="0" presId="urn:microsoft.com/office/officeart/2011/layout/CircleProcess"/>
    <dgm:cxn modelId="{706E28D1-8547-4642-A929-37AA7BC2D898}" type="presParOf" srcId="{27ACA05F-1F4A-4674-82E2-77FBE728E039}" destId="{F2133BAE-63A8-458E-81E4-D14D6BD5B3F7}" srcOrd="8" destOrd="0" presId="urn:microsoft.com/office/officeart/2011/layout/CircleProcess"/>
    <dgm:cxn modelId="{FE43F07B-2044-4228-8CF9-69741C801A89}" type="presParOf" srcId="{27ACA05F-1F4A-4674-82E2-77FBE728E039}" destId="{4F39DB93-6DF4-4BCE-9AAE-6B45931F275C}" srcOrd="9" destOrd="0" presId="urn:microsoft.com/office/officeart/2011/layout/CircleProcess"/>
    <dgm:cxn modelId="{32BEAD0C-1614-4425-9740-09A9BBD8DB32}" type="presParOf" srcId="{4F39DB93-6DF4-4BCE-9AAE-6B45931F275C}" destId="{A7542CC5-7311-4026-BCAC-3F2BBC59C603}" srcOrd="0" destOrd="0" presId="urn:microsoft.com/office/officeart/2011/layout/CircleProcess"/>
    <dgm:cxn modelId="{2A52F959-A56D-4BED-B8AB-4C82512EB182}" type="presParOf" srcId="{27ACA05F-1F4A-4674-82E2-77FBE728E039}" destId="{57179354-035B-492C-9632-8A5E9726E8CE}" srcOrd="10" destOrd="0" presId="urn:microsoft.com/office/officeart/2011/layout/CircleProcess"/>
    <dgm:cxn modelId="{7D2CDA10-8549-49F8-8B8F-76D13D08467E}" type="presParOf" srcId="{57179354-035B-492C-9632-8A5E9726E8CE}" destId="{11F4618A-4398-4AD7-AF93-CA29AB697FDA}" srcOrd="0" destOrd="0" presId="urn:microsoft.com/office/officeart/2011/layout/CircleProcess"/>
    <dgm:cxn modelId="{9AF10517-4BAF-4788-A2AF-911B64268DC0}" type="presParOf" srcId="{27ACA05F-1F4A-4674-82E2-77FBE728E039}" destId="{84E20F5A-37D5-45FD-9720-74B1EC43B2E0}"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415F1-9C27-43EF-B0E8-146CBC22D5C7}">
      <dsp:nvSpPr>
        <dsp:cNvPr id="0" name=""/>
        <dsp:cNvSpPr/>
      </dsp:nvSpPr>
      <dsp:spPr>
        <a:xfrm>
          <a:off x="864091" y="11835"/>
          <a:ext cx="4327666" cy="43276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666750">
            <a:lnSpc>
              <a:spcPct val="90000"/>
            </a:lnSpc>
            <a:spcBef>
              <a:spcPct val="0"/>
            </a:spcBef>
            <a:spcAft>
              <a:spcPct val="35000"/>
            </a:spcAft>
            <a:buNone/>
          </a:pPr>
          <a:r>
            <a:rPr lang="en-US" sz="1500" b="0" i="0" kern="1200" dirty="0"/>
            <a:t>“A </a:t>
          </a:r>
          <a:r>
            <a:rPr lang="en-US" sz="1500" b="1" i="0" kern="1200" dirty="0"/>
            <a:t>university research administrator </a:t>
          </a:r>
          <a:r>
            <a:rPr lang="en-US" sz="1500" b="0" i="0" kern="1200" dirty="0"/>
            <a:t>is a knowledgeable, skilled individual committed to providing financial and administrative management for academic research endeavors in colleges and universities. Research administrators provide the needed administrative and financial support services necessary to develop and maintain outstanding research programs in the organizations they serve.”—NCURA </a:t>
          </a:r>
          <a:endParaRPr lang="en-US" sz="1500" kern="1200" dirty="0"/>
        </a:p>
      </dsp:txBody>
      <dsp:txXfrm>
        <a:off x="1468405" y="522160"/>
        <a:ext cx="2495231" cy="3307016"/>
      </dsp:txXfrm>
    </dsp:sp>
    <dsp:sp modelId="{F6EBBACC-A2DA-41C1-B64B-D67A9BD90A3A}">
      <dsp:nvSpPr>
        <dsp:cNvPr id="0" name=""/>
        <dsp:cNvSpPr/>
      </dsp:nvSpPr>
      <dsp:spPr>
        <a:xfrm>
          <a:off x="4743847" y="11835"/>
          <a:ext cx="4327666" cy="432766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i="0" kern="1200" dirty="0"/>
            <a:t>“Research Development</a:t>
          </a:r>
          <a:r>
            <a:rPr lang="en-US" sz="1500" b="0" i="0" kern="1200" dirty="0"/>
            <a:t> encompasses a set of strategic, catalytic, and capacity-building activities that advance research, especially in higher education. Research Development professionals help researchers become more successful communicators, grant writers, and advocates for their research. They help researchers bring new ideas to life.”--NORDP</a:t>
          </a:r>
          <a:endParaRPr lang="en-US" sz="1500" kern="1200" dirty="0"/>
        </a:p>
      </dsp:txBody>
      <dsp:txXfrm>
        <a:off x="5971969" y="522160"/>
        <a:ext cx="2495231" cy="330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EA01-1E23-4EAB-9049-38CA3C008D1A}">
      <dsp:nvSpPr>
        <dsp:cNvPr id="0" name=""/>
        <dsp:cNvSpPr/>
      </dsp:nvSpPr>
      <dsp:spPr>
        <a:xfrm>
          <a:off x="6727835" y="727306"/>
          <a:ext cx="1926874" cy="19269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3143E-ABAB-4310-917C-6644DEF71B07}">
      <dsp:nvSpPr>
        <dsp:cNvPr id="0" name=""/>
        <dsp:cNvSpPr/>
      </dsp:nvSpPr>
      <dsp:spPr>
        <a:xfrm>
          <a:off x="6792285" y="791550"/>
          <a:ext cx="1798801" cy="179848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Proposal Submission</a:t>
          </a:r>
        </a:p>
      </dsp:txBody>
      <dsp:txXfrm>
        <a:off x="7049257" y="1048525"/>
        <a:ext cx="1284858" cy="1284536"/>
      </dsp:txXfrm>
    </dsp:sp>
    <dsp:sp modelId="{42BA7FE2-3817-4407-90AA-560052648372}">
      <dsp:nvSpPr>
        <dsp:cNvPr id="0" name=""/>
        <dsp:cNvSpPr/>
      </dsp:nvSpPr>
      <dsp:spPr>
        <a:xfrm rot="2700000">
          <a:off x="4728233" y="727170"/>
          <a:ext cx="1926906" cy="1926906"/>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9421C-9E27-4D15-9C18-93C51B172FF2}">
      <dsp:nvSpPr>
        <dsp:cNvPr id="0" name=""/>
        <dsp:cNvSpPr/>
      </dsp:nvSpPr>
      <dsp:spPr>
        <a:xfrm>
          <a:off x="4800961" y="791550"/>
          <a:ext cx="1798801" cy="1798485"/>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Proposal Creation</a:t>
          </a:r>
        </a:p>
      </dsp:txBody>
      <dsp:txXfrm>
        <a:off x="5057932" y="1048525"/>
        <a:ext cx="1284858" cy="1284536"/>
      </dsp:txXfrm>
    </dsp:sp>
    <dsp:sp modelId="{C6030CAB-53CF-458B-A443-3B75991B9D47}">
      <dsp:nvSpPr>
        <dsp:cNvPr id="0" name=""/>
        <dsp:cNvSpPr/>
      </dsp:nvSpPr>
      <dsp:spPr>
        <a:xfrm rot="2700000">
          <a:off x="2745171" y="727170"/>
          <a:ext cx="1926906" cy="1926906"/>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47A4E-B4FE-49EF-96BF-5D0CD274EDE0}">
      <dsp:nvSpPr>
        <dsp:cNvPr id="0" name=""/>
        <dsp:cNvSpPr/>
      </dsp:nvSpPr>
      <dsp:spPr>
        <a:xfrm>
          <a:off x="2809637" y="791550"/>
          <a:ext cx="1798801" cy="1798485"/>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Track Funding Opportunities</a:t>
          </a:r>
        </a:p>
      </dsp:txBody>
      <dsp:txXfrm>
        <a:off x="3066608" y="1048525"/>
        <a:ext cx="1284858" cy="1284536"/>
      </dsp:txXfrm>
    </dsp:sp>
    <dsp:sp modelId="{264F7967-5C36-4710-B89C-D5ED785A97BD}">
      <dsp:nvSpPr>
        <dsp:cNvPr id="0" name=""/>
        <dsp:cNvSpPr/>
      </dsp:nvSpPr>
      <dsp:spPr>
        <a:xfrm rot="2700000">
          <a:off x="753847" y="727170"/>
          <a:ext cx="1926906" cy="1926906"/>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16306-9793-4275-8E77-C8E53243B0F9}">
      <dsp:nvSpPr>
        <dsp:cNvPr id="0" name=""/>
        <dsp:cNvSpPr/>
      </dsp:nvSpPr>
      <dsp:spPr>
        <a:xfrm>
          <a:off x="818313" y="791550"/>
          <a:ext cx="1798801" cy="1798485"/>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Project Idea</a:t>
          </a:r>
        </a:p>
      </dsp:txBody>
      <dsp:txXfrm>
        <a:off x="1075284" y="1048525"/>
        <a:ext cx="1284858" cy="128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EA01-1E23-4EAB-9049-38CA3C008D1A}">
      <dsp:nvSpPr>
        <dsp:cNvPr id="0" name=""/>
        <dsp:cNvSpPr/>
      </dsp:nvSpPr>
      <dsp:spPr>
        <a:xfrm>
          <a:off x="6727835" y="727306"/>
          <a:ext cx="1926874" cy="19269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3143E-ABAB-4310-917C-6644DEF71B07}">
      <dsp:nvSpPr>
        <dsp:cNvPr id="0" name=""/>
        <dsp:cNvSpPr/>
      </dsp:nvSpPr>
      <dsp:spPr>
        <a:xfrm>
          <a:off x="6792285" y="791550"/>
          <a:ext cx="1798801" cy="179848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Proposal Submission</a:t>
          </a:r>
        </a:p>
      </dsp:txBody>
      <dsp:txXfrm>
        <a:off x="7049257" y="1048525"/>
        <a:ext cx="1284858" cy="1284536"/>
      </dsp:txXfrm>
    </dsp:sp>
    <dsp:sp modelId="{42BA7FE2-3817-4407-90AA-560052648372}">
      <dsp:nvSpPr>
        <dsp:cNvPr id="0" name=""/>
        <dsp:cNvSpPr/>
      </dsp:nvSpPr>
      <dsp:spPr>
        <a:xfrm rot="2700000">
          <a:off x="4728233" y="727170"/>
          <a:ext cx="1926906" cy="1926906"/>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9421C-9E27-4D15-9C18-93C51B172FF2}">
      <dsp:nvSpPr>
        <dsp:cNvPr id="0" name=""/>
        <dsp:cNvSpPr/>
      </dsp:nvSpPr>
      <dsp:spPr>
        <a:xfrm>
          <a:off x="4800961" y="791550"/>
          <a:ext cx="1798801" cy="1798485"/>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Proposal Creation</a:t>
          </a:r>
        </a:p>
      </dsp:txBody>
      <dsp:txXfrm>
        <a:off x="5057932" y="1048525"/>
        <a:ext cx="1284858" cy="1284536"/>
      </dsp:txXfrm>
    </dsp:sp>
    <dsp:sp modelId="{C6030CAB-53CF-458B-A443-3B75991B9D47}">
      <dsp:nvSpPr>
        <dsp:cNvPr id="0" name=""/>
        <dsp:cNvSpPr/>
      </dsp:nvSpPr>
      <dsp:spPr>
        <a:xfrm rot="2700000">
          <a:off x="2745171" y="727170"/>
          <a:ext cx="1926906" cy="1926906"/>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47A4E-B4FE-49EF-96BF-5D0CD274EDE0}">
      <dsp:nvSpPr>
        <dsp:cNvPr id="0" name=""/>
        <dsp:cNvSpPr/>
      </dsp:nvSpPr>
      <dsp:spPr>
        <a:xfrm>
          <a:off x="2809637" y="791550"/>
          <a:ext cx="1798801" cy="1798485"/>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Track Funding Opportunities</a:t>
          </a:r>
        </a:p>
      </dsp:txBody>
      <dsp:txXfrm>
        <a:off x="3066608" y="1048525"/>
        <a:ext cx="1284858" cy="1284536"/>
      </dsp:txXfrm>
    </dsp:sp>
    <dsp:sp modelId="{264F7967-5C36-4710-B89C-D5ED785A97BD}">
      <dsp:nvSpPr>
        <dsp:cNvPr id="0" name=""/>
        <dsp:cNvSpPr/>
      </dsp:nvSpPr>
      <dsp:spPr>
        <a:xfrm rot="2700000">
          <a:off x="753847" y="727170"/>
          <a:ext cx="1926906" cy="1926906"/>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16306-9793-4275-8E77-C8E53243B0F9}">
      <dsp:nvSpPr>
        <dsp:cNvPr id="0" name=""/>
        <dsp:cNvSpPr/>
      </dsp:nvSpPr>
      <dsp:spPr>
        <a:xfrm>
          <a:off x="818313" y="791550"/>
          <a:ext cx="1798801" cy="1798485"/>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venir Next LT Pro Demi" panose="020B0704020202020204" pitchFamily="34" charset="0"/>
            </a:rPr>
            <a:t>Project Idea</a:t>
          </a:r>
        </a:p>
      </dsp:txBody>
      <dsp:txXfrm>
        <a:off x="1075284" y="1048525"/>
        <a:ext cx="1284858" cy="1284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EA01-1E23-4EAB-9049-38CA3C008D1A}">
      <dsp:nvSpPr>
        <dsp:cNvPr id="0" name=""/>
        <dsp:cNvSpPr/>
      </dsp:nvSpPr>
      <dsp:spPr>
        <a:xfrm>
          <a:off x="7844919" y="1006343"/>
          <a:ext cx="2347811" cy="23479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3143E-ABAB-4310-917C-6644DEF71B07}">
      <dsp:nvSpPr>
        <dsp:cNvPr id="0" name=""/>
        <dsp:cNvSpPr/>
      </dsp:nvSpPr>
      <dsp:spPr>
        <a:xfrm>
          <a:off x="7923448" y="1084621"/>
          <a:ext cx="2191760" cy="219137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venir Next LT Pro Demi" panose="020B0704020202020204" pitchFamily="34" charset="0"/>
            </a:rPr>
            <a:t>Proposal Submission</a:t>
          </a:r>
        </a:p>
      </dsp:txBody>
      <dsp:txXfrm>
        <a:off x="8236556" y="1397734"/>
        <a:ext cx="1565543" cy="1565150"/>
      </dsp:txXfrm>
    </dsp:sp>
    <dsp:sp modelId="{42BA7FE2-3817-4407-90AA-560052648372}">
      <dsp:nvSpPr>
        <dsp:cNvPr id="0" name=""/>
        <dsp:cNvSpPr/>
      </dsp:nvSpPr>
      <dsp:spPr>
        <a:xfrm rot="2700000">
          <a:off x="5408492" y="1006178"/>
          <a:ext cx="2347849" cy="2347849"/>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9421C-9E27-4D15-9C18-93C51B172FF2}">
      <dsp:nvSpPr>
        <dsp:cNvPr id="0" name=""/>
        <dsp:cNvSpPr/>
      </dsp:nvSpPr>
      <dsp:spPr>
        <a:xfrm>
          <a:off x="5497108" y="1084621"/>
          <a:ext cx="2191760" cy="2191375"/>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venir Next LT Pro Demi" panose="020B0704020202020204" pitchFamily="34" charset="0"/>
            </a:rPr>
            <a:t>Proposal Creation</a:t>
          </a:r>
        </a:p>
      </dsp:txBody>
      <dsp:txXfrm>
        <a:off x="5810216" y="1397734"/>
        <a:ext cx="1565543" cy="1565150"/>
      </dsp:txXfrm>
    </dsp:sp>
    <dsp:sp modelId="{C6030CAB-53CF-458B-A443-3B75991B9D47}">
      <dsp:nvSpPr>
        <dsp:cNvPr id="0" name=""/>
        <dsp:cNvSpPr/>
      </dsp:nvSpPr>
      <dsp:spPr>
        <a:xfrm rot="2700000">
          <a:off x="2992220" y="1006178"/>
          <a:ext cx="2347849" cy="2347849"/>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47A4E-B4FE-49EF-96BF-5D0CD274EDE0}">
      <dsp:nvSpPr>
        <dsp:cNvPr id="0" name=""/>
        <dsp:cNvSpPr/>
      </dsp:nvSpPr>
      <dsp:spPr>
        <a:xfrm>
          <a:off x="3070768" y="1084621"/>
          <a:ext cx="2191760" cy="2191375"/>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Demi" panose="020B0704020202020204" pitchFamily="34" charset="0"/>
            </a:rPr>
            <a:t>Track Funding Opportunities</a:t>
          </a:r>
        </a:p>
      </dsp:txBody>
      <dsp:txXfrm>
        <a:off x="3383876" y="1397734"/>
        <a:ext cx="1565543" cy="1565150"/>
      </dsp:txXfrm>
    </dsp:sp>
    <dsp:sp modelId="{264F7967-5C36-4710-B89C-D5ED785A97BD}">
      <dsp:nvSpPr>
        <dsp:cNvPr id="0" name=""/>
        <dsp:cNvSpPr/>
      </dsp:nvSpPr>
      <dsp:spPr>
        <a:xfrm rot="2700000">
          <a:off x="565880" y="1006178"/>
          <a:ext cx="2347849" cy="2347849"/>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16306-9793-4275-8E77-C8E53243B0F9}">
      <dsp:nvSpPr>
        <dsp:cNvPr id="0" name=""/>
        <dsp:cNvSpPr/>
      </dsp:nvSpPr>
      <dsp:spPr>
        <a:xfrm>
          <a:off x="644428" y="1084621"/>
          <a:ext cx="2191760" cy="2191375"/>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venir Next LT Pro Demi" panose="020B0704020202020204" pitchFamily="34" charset="0"/>
            </a:rPr>
            <a:t>Project Idea</a:t>
          </a:r>
        </a:p>
      </dsp:txBody>
      <dsp:txXfrm>
        <a:off x="957536" y="1397734"/>
        <a:ext cx="1565543" cy="1565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76E59-4141-4D59-B83F-74541665ADF6}">
      <dsp:nvSpPr>
        <dsp:cNvPr id="0" name=""/>
        <dsp:cNvSpPr/>
      </dsp:nvSpPr>
      <dsp:spPr>
        <a:xfrm>
          <a:off x="6207291" y="1780596"/>
          <a:ext cx="1857705" cy="18578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043C2-FE2B-456C-ACCB-7CD265B0A491}">
      <dsp:nvSpPr>
        <dsp:cNvPr id="0" name=""/>
        <dsp:cNvSpPr/>
      </dsp:nvSpPr>
      <dsp:spPr>
        <a:xfrm>
          <a:off x="6269427" y="1842533"/>
          <a:ext cx="1734230" cy="173392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Post-Proposal</a:t>
          </a:r>
        </a:p>
      </dsp:txBody>
      <dsp:txXfrm>
        <a:off x="6517174" y="2090284"/>
        <a:ext cx="1238735" cy="1238424"/>
      </dsp:txXfrm>
    </dsp:sp>
    <dsp:sp modelId="{EDF8ACB4-EB4B-4EBE-AFF3-681259B49BAC}">
      <dsp:nvSpPr>
        <dsp:cNvPr id="0" name=""/>
        <dsp:cNvSpPr/>
      </dsp:nvSpPr>
      <dsp:spPr>
        <a:xfrm rot="2700000">
          <a:off x="4279469" y="1780465"/>
          <a:ext cx="1857735" cy="1857735"/>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2E996-45B2-4B4D-9738-E2D1FA6D000F}">
      <dsp:nvSpPr>
        <dsp:cNvPr id="0" name=""/>
        <dsp:cNvSpPr/>
      </dsp:nvSpPr>
      <dsp:spPr>
        <a:xfrm>
          <a:off x="4349586" y="1842533"/>
          <a:ext cx="1734230" cy="1733925"/>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Submission</a:t>
          </a:r>
        </a:p>
      </dsp:txBody>
      <dsp:txXfrm>
        <a:off x="4597333" y="2090284"/>
        <a:ext cx="1238735" cy="1238424"/>
      </dsp:txXfrm>
    </dsp:sp>
    <dsp:sp modelId="{223CAB70-1F13-4AA5-9A5C-D572E7BF0C00}">
      <dsp:nvSpPr>
        <dsp:cNvPr id="0" name=""/>
        <dsp:cNvSpPr/>
      </dsp:nvSpPr>
      <dsp:spPr>
        <a:xfrm rot="2700000">
          <a:off x="2367593" y="1780465"/>
          <a:ext cx="1857735" cy="1857735"/>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99F93-2BB9-4CAC-91CE-FEC08A7ED522}">
      <dsp:nvSpPr>
        <dsp:cNvPr id="0" name=""/>
        <dsp:cNvSpPr/>
      </dsp:nvSpPr>
      <dsp:spPr>
        <a:xfrm>
          <a:off x="2429745" y="1842533"/>
          <a:ext cx="1734230" cy="1733925"/>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At Proposal</a:t>
          </a:r>
        </a:p>
      </dsp:txBody>
      <dsp:txXfrm>
        <a:off x="2677492" y="2090284"/>
        <a:ext cx="1238735" cy="1238424"/>
      </dsp:txXfrm>
    </dsp:sp>
    <dsp:sp modelId="{A7542CC5-7311-4026-BCAC-3F2BBC59C603}">
      <dsp:nvSpPr>
        <dsp:cNvPr id="0" name=""/>
        <dsp:cNvSpPr/>
      </dsp:nvSpPr>
      <dsp:spPr>
        <a:xfrm rot="2700000">
          <a:off x="447752" y="1780465"/>
          <a:ext cx="1857735" cy="1857735"/>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4618A-4398-4AD7-AF93-CA29AB697FDA}">
      <dsp:nvSpPr>
        <dsp:cNvPr id="0" name=""/>
        <dsp:cNvSpPr/>
      </dsp:nvSpPr>
      <dsp:spPr>
        <a:xfrm>
          <a:off x="509903" y="1842533"/>
          <a:ext cx="1734230" cy="1733925"/>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Pre-Proposal</a:t>
          </a:r>
        </a:p>
      </dsp:txBody>
      <dsp:txXfrm>
        <a:off x="757650" y="2090284"/>
        <a:ext cx="1238735" cy="12384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a:p>
        </p:txBody>
      </p:sp>
    </p:spTree>
    <p:extLst>
      <p:ext uri="{BB962C8B-B14F-4D97-AF65-F5344CB8AC3E}">
        <p14:creationId xmlns:p14="http://schemas.microsoft.com/office/powerpoint/2010/main" val="46751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AF07F-51A5-F82C-1F4D-B9C294247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BAC98-01FB-2506-F0DD-FCBF10724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978C-91B9-35D3-8B8E-FAAD9AFAB975}"/>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Consider the building of relationships . . . how to build trust with PIs and their teams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Become a community member—what events can you attend to gain a broader understanding of the research enterprise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Change and fear management </a:t>
            </a:r>
          </a:p>
          <a:p>
            <a:endParaRPr lang="en-US" dirty="0"/>
          </a:p>
        </p:txBody>
      </p:sp>
      <p:sp>
        <p:nvSpPr>
          <p:cNvPr id="4" name="Slide Number Placeholder 3">
            <a:extLst>
              <a:ext uri="{FF2B5EF4-FFF2-40B4-BE49-F238E27FC236}">
                <a16:creationId xmlns:a16="http://schemas.microsoft.com/office/drawing/2014/main" id="{D2A819E2-AE40-779B-533F-BAA3468F455D}"/>
              </a:ext>
            </a:extLst>
          </p:cNvPr>
          <p:cNvSpPr>
            <a:spLocks noGrp="1"/>
          </p:cNvSpPr>
          <p:nvPr>
            <p:ph type="sldNum" sz="quarter" idx="5"/>
          </p:nvPr>
        </p:nvSpPr>
        <p:spPr/>
        <p:txBody>
          <a:bodyPr/>
          <a:lstStyle/>
          <a:p>
            <a:fld id="{870FFAD5-C921-489C-BB96-BD885938FB32}" type="slidenum">
              <a:rPr lang="en-US" smtClean="0"/>
              <a:t>15</a:t>
            </a:fld>
            <a:endParaRPr lang="en-US"/>
          </a:p>
        </p:txBody>
      </p:sp>
    </p:spTree>
    <p:extLst>
      <p:ext uri="{BB962C8B-B14F-4D97-AF65-F5344CB8AC3E}">
        <p14:creationId xmlns:p14="http://schemas.microsoft.com/office/powerpoint/2010/main" val="42402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138643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Objective mapping: “relationship building,” “skill building in this area” </a:t>
            </a:r>
            <a:r>
              <a:rPr lang="en-US" dirty="0" err="1"/>
              <a:t>etc</a:t>
            </a:r>
            <a:endParaRPr lang="en-US" dirty="0"/>
          </a:p>
          <a:p>
            <a:pPr marL="228600" indent="-228600">
              <a:buAutoNum type="arabicPeriod"/>
            </a:pPr>
            <a:r>
              <a:rPr lang="en-US" dirty="0"/>
              <a:t>Meeting framework map:</a:t>
            </a:r>
          </a:p>
          <a:p>
            <a:pPr marL="457200" lvl="1" indent="0">
              <a:buNone/>
            </a:pPr>
            <a:r>
              <a:rPr lang="en-US" dirty="0"/>
              <a:t>-Explain </a:t>
            </a:r>
            <a:r>
              <a:rPr lang="en-US" dirty="0" err="1"/>
              <a:t>heirarchichal</a:t>
            </a:r>
            <a:r>
              <a:rPr lang="en-US" dirty="0"/>
              <a:t> discussion and equity</a:t>
            </a:r>
          </a:p>
          <a:p>
            <a:pPr marL="457200" lvl="1" indent="0">
              <a:buNone/>
            </a:pPr>
            <a:r>
              <a:rPr lang="en-US" dirty="0"/>
              <a:t>-Framework of timing on who should talk</a:t>
            </a:r>
          </a:p>
          <a:p>
            <a:pPr marL="457200" lvl="1" indent="0">
              <a:buNone/>
            </a:pPr>
            <a:r>
              <a:rPr lang="en-US" dirty="0"/>
              <a:t>-expectation building</a:t>
            </a:r>
          </a:p>
          <a:p>
            <a:pPr marL="457200" lvl="1" indent="0">
              <a:buNone/>
            </a:pPr>
            <a:endParaRPr lang="en-US" dirty="0"/>
          </a:p>
          <a:p>
            <a:pPr marL="457200" lvl="1" indent="0">
              <a:buNone/>
            </a:pPr>
            <a:r>
              <a:rPr lang="en-US" dirty="0"/>
              <a:t>3. Roles/Responsibilities: show our checklist </a:t>
            </a:r>
          </a:p>
          <a:p>
            <a:pPr marL="457200" lvl="1" indent="0">
              <a:buNone/>
            </a:pPr>
            <a:r>
              <a:rPr lang="en-US" dirty="0"/>
              <a:t>4. Proposal style guide: in the shared Box, use sponsor guide and then just make decisions. “all headed left aligned all caps,” figure names on the bottom left, etc.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a:p>
        </p:txBody>
      </p:sp>
    </p:spTree>
    <p:extLst>
      <p:ext uri="{BB962C8B-B14F-4D97-AF65-F5344CB8AC3E}">
        <p14:creationId xmlns:p14="http://schemas.microsoft.com/office/powerpoint/2010/main" val="141515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a:p>
        </p:txBody>
      </p:sp>
    </p:spTree>
    <p:extLst>
      <p:ext uri="{BB962C8B-B14F-4D97-AF65-F5344CB8AC3E}">
        <p14:creationId xmlns:p14="http://schemas.microsoft.com/office/powerpoint/2010/main" val="6060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38E5-A869-1360-6382-C333EB8CA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F1452-F916-03CB-C9D1-5298CB8E1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9C079-F372-82CC-42DE-2CE835226B7E}"/>
              </a:ext>
            </a:extLst>
          </p:cNvPr>
          <p:cNvSpPr>
            <a:spLocks noGrp="1"/>
          </p:cNvSpPr>
          <p:nvPr>
            <p:ph type="body" idx="1"/>
          </p:nvPr>
        </p:nvSpPr>
        <p:spPr/>
        <p:txBody>
          <a:bodyPr/>
          <a:lstStyle/>
          <a:p>
            <a:pPr marL="228600" indent="-228600">
              <a:buAutoNum type="arabicPeriod"/>
            </a:pPr>
            <a:r>
              <a:rPr lang="en-US" dirty="0"/>
              <a:t>Are the weird elements of the NOA being answered (not just the rules)</a:t>
            </a:r>
          </a:p>
          <a:p>
            <a:pPr marL="228600" indent="-228600">
              <a:buAutoNum type="arabicPeriod"/>
            </a:pPr>
            <a:r>
              <a:rPr lang="en-US" dirty="0"/>
              <a:t>What are the NOA keywords, and can you find them throughout the proposal? </a:t>
            </a:r>
          </a:p>
          <a:p>
            <a:pPr marL="228600" indent="-228600">
              <a:buAutoNum type="arabicPeriod"/>
            </a:pPr>
            <a:r>
              <a:rPr lang="en-US" dirty="0"/>
              <a:t>Review budget justification with specific aims, research </a:t>
            </a:r>
            <a:r>
              <a:rPr lang="en-US" dirty="0" err="1"/>
              <a:t>strat</a:t>
            </a:r>
            <a:r>
              <a:rPr lang="en-US" dirty="0"/>
              <a:t> with the facilities (can do a fly by) </a:t>
            </a:r>
          </a:p>
          <a:p>
            <a:pPr marL="228600" indent="-228600">
              <a:buAutoNum type="arabicPeriod"/>
            </a:pPr>
            <a:r>
              <a:rPr lang="en-US" dirty="0"/>
              <a:t>POV, tense, tone</a:t>
            </a:r>
          </a:p>
        </p:txBody>
      </p:sp>
      <p:sp>
        <p:nvSpPr>
          <p:cNvPr id="4" name="Slide Number Placeholder 3">
            <a:extLst>
              <a:ext uri="{FF2B5EF4-FFF2-40B4-BE49-F238E27FC236}">
                <a16:creationId xmlns:a16="http://schemas.microsoft.com/office/drawing/2014/main" id="{92FC6FBA-8743-406C-7840-8F3CBE5505D5}"/>
              </a:ext>
            </a:extLst>
          </p:cNvPr>
          <p:cNvSpPr>
            <a:spLocks noGrp="1"/>
          </p:cNvSpPr>
          <p:nvPr>
            <p:ph type="sldNum" sz="quarter" idx="5"/>
          </p:nvPr>
        </p:nvSpPr>
        <p:spPr/>
        <p:txBody>
          <a:bodyPr/>
          <a:lstStyle/>
          <a:p>
            <a:fld id="{870FFAD5-C921-489C-BB96-BD885938FB32}" type="slidenum">
              <a:rPr lang="en-US" smtClean="0"/>
              <a:t>19</a:t>
            </a:fld>
            <a:endParaRPr lang="en-US"/>
          </a:p>
        </p:txBody>
      </p:sp>
    </p:spTree>
    <p:extLst>
      <p:ext uri="{BB962C8B-B14F-4D97-AF65-F5344CB8AC3E}">
        <p14:creationId xmlns:p14="http://schemas.microsoft.com/office/powerpoint/2010/main" val="149195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Debriefs to encourage future partnering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21</a:t>
            </a:fld>
            <a:endParaRPr lang="en-US"/>
          </a:p>
        </p:txBody>
      </p:sp>
    </p:spTree>
    <p:extLst>
      <p:ext uri="{BB962C8B-B14F-4D97-AF65-F5344CB8AC3E}">
        <p14:creationId xmlns:p14="http://schemas.microsoft.com/office/powerpoint/2010/main" val="85585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https://www.polleverywhere.com/multiple_choice_polls/pzO1IzamBzB4nFIa92ZNX</a:t>
            </a:r>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237212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NCURA was established 1959 with the spike of post-war federal grant funding into research, spiking up even more in Cold War</a:t>
            </a:r>
          </a:p>
          <a:p>
            <a:endParaRPr lang="en-US" dirty="0"/>
          </a:p>
          <a:p>
            <a:r>
              <a:rPr lang="en-US" dirty="0"/>
              <a:t>NORDP established in 2010 from informal network </a:t>
            </a:r>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90183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https://www.polleverywhere.com/free_text_polls/eiijz6g7iNcxfBPjsqWIF</a:t>
            </a:r>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199771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today is tips and tricks—but this is a whole separate role for someone. It can invigorate your practice!</a:t>
            </a:r>
          </a:p>
          <a:p>
            <a:endParaRPr lang="en-US" dirty="0"/>
          </a:p>
          <a:p>
            <a:r>
              <a:rPr lang="en-US" dirty="0"/>
              <a:t>-Encourage “earlier I get, more I can help” </a:t>
            </a:r>
          </a:p>
          <a:p>
            <a:r>
              <a:rPr lang="en-US" dirty="0"/>
              <a:t>-Staffing? Who can assist? Shared resources</a:t>
            </a:r>
          </a:p>
          <a:p>
            <a:r>
              <a:rPr lang="en-US" dirty="0"/>
              <a:t>-Grow what you know! </a:t>
            </a:r>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400860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D28D-E60E-8D58-8A66-E6B190AE4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5C5BD-93EA-A4EA-425D-9FAF8C2A4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561DB-8736-6A4D-334A-A50E6897AE14}"/>
              </a:ext>
            </a:extLst>
          </p:cNvPr>
          <p:cNvSpPr>
            <a:spLocks noGrp="1"/>
          </p:cNvSpPr>
          <p:nvPr>
            <p:ph type="body" idx="1"/>
          </p:nvPr>
        </p:nvSpPr>
        <p:spPr/>
        <p:txBody>
          <a:bodyPr/>
          <a:lstStyle/>
          <a:p>
            <a:r>
              <a:rPr lang="en-US" dirty="0"/>
              <a:t>Plug Community of Practice!</a:t>
            </a:r>
          </a:p>
        </p:txBody>
      </p:sp>
      <p:sp>
        <p:nvSpPr>
          <p:cNvPr id="4" name="Slide Number Placeholder 3">
            <a:extLst>
              <a:ext uri="{FF2B5EF4-FFF2-40B4-BE49-F238E27FC236}">
                <a16:creationId xmlns:a16="http://schemas.microsoft.com/office/drawing/2014/main" id="{2B761AE3-2F44-84A9-0955-175B345B1D73}"/>
              </a:ext>
            </a:extLst>
          </p:cNvPr>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422279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12</a:t>
            </a:fld>
            <a:endParaRPr lang="en-US"/>
          </a:p>
        </p:txBody>
      </p:sp>
    </p:spTree>
    <p:extLst>
      <p:ext uri="{BB962C8B-B14F-4D97-AF65-F5344CB8AC3E}">
        <p14:creationId xmlns:p14="http://schemas.microsoft.com/office/powerpoint/2010/main" val="40339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 and empowered</a:t>
            </a:r>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a:p>
        </p:txBody>
      </p:sp>
    </p:spTree>
    <p:extLst>
      <p:ext uri="{BB962C8B-B14F-4D97-AF65-F5344CB8AC3E}">
        <p14:creationId xmlns:p14="http://schemas.microsoft.com/office/powerpoint/2010/main" val="388075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Empowerment: Research admins can (and should!) engage in proposal development!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183374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algn="ctr"/>
            <a:r>
              <a:rPr lang="en-US" sz="3600" baseline="0" dirty="0">
                <a:effectLst/>
                <a:latin typeface="Georgia" panose="02040502050405020303" pitchFamily="18" charset="0"/>
              </a:rPr>
              <a:t>November 7</a:t>
            </a:r>
            <a:r>
              <a:rPr lang="en-US" sz="3600" baseline="30000" dirty="0">
                <a:effectLst/>
                <a:latin typeface="Georgia" panose="02040502050405020303" pitchFamily="18" charset="0"/>
              </a:rPr>
              <a:t>th</a:t>
            </a:r>
            <a:r>
              <a:rPr lang="en-US" sz="3600" baseline="0" dirty="0">
                <a:effectLst/>
                <a:latin typeface="Georgia" panose="02040502050405020303" pitchFamily="18" charset="0"/>
              </a:rPr>
              <a:t>, 2024</a:t>
            </a:r>
            <a:endParaRPr lang="en-US" sz="3600" dirty="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monitask.com/en/blog/how-to-become-more-confident-at-work"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reativecommons.org/licenses/by-nc/3.0/" TargetMode="External"/><Relationship Id="rId5" Type="http://schemas.openxmlformats.org/officeDocument/2006/relationships/hyperlink" Target="https://freepngimg.com/png/66164-monster-frankensteins-young-baragon-frankenstein-victor"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m/pin/147563325277818551/"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718DD-4702-294B-B157-D30F15C05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F40E8-19EB-11D6-F7A2-25C3C9C94E81}"/>
              </a:ext>
            </a:extLst>
          </p:cNvPr>
          <p:cNvSpPr>
            <a:spLocks noGrp="1"/>
          </p:cNvSpPr>
          <p:nvPr>
            <p:ph type="title"/>
          </p:nvPr>
        </p:nvSpPr>
        <p:spPr/>
        <p:txBody>
          <a:bodyPr>
            <a:normAutofit/>
          </a:bodyPr>
          <a:lstStyle/>
          <a:p>
            <a:r>
              <a:rPr lang="en-US" dirty="0"/>
              <a:t>Research Development is Alive at UW!</a:t>
            </a:r>
          </a:p>
        </p:txBody>
      </p:sp>
      <p:sp>
        <p:nvSpPr>
          <p:cNvPr id="4" name="Slide Number Placeholder 3">
            <a:extLst>
              <a:ext uri="{FF2B5EF4-FFF2-40B4-BE49-F238E27FC236}">
                <a16:creationId xmlns:a16="http://schemas.microsoft.com/office/drawing/2014/main" id="{A910074C-991A-4E63-5662-0CBA9861F409}"/>
              </a:ext>
            </a:extLst>
          </p:cNvPr>
          <p:cNvSpPr>
            <a:spLocks noGrp="1"/>
          </p:cNvSpPr>
          <p:nvPr>
            <p:ph type="sldNum" sz="quarter" idx="4"/>
          </p:nvPr>
        </p:nvSpPr>
        <p:spPr/>
        <p:txBody>
          <a:bodyPr/>
          <a:lstStyle/>
          <a:p>
            <a:fld id="{6FF4E196-A010-480C-A078-61D4EF757EA8}" type="slidenum">
              <a:rPr lang="en-US" smtClean="0"/>
              <a:t>10</a:t>
            </a:fld>
            <a:endParaRPr lang="en-US"/>
          </a:p>
        </p:txBody>
      </p:sp>
      <p:sp>
        <p:nvSpPr>
          <p:cNvPr id="3" name="Content Placeholder 2">
            <a:extLst>
              <a:ext uri="{FF2B5EF4-FFF2-40B4-BE49-F238E27FC236}">
                <a16:creationId xmlns:a16="http://schemas.microsoft.com/office/drawing/2014/main" id="{BBBCECCF-3311-EC34-C352-7BF31F5A6973}"/>
              </a:ext>
            </a:extLst>
          </p:cNvPr>
          <p:cNvSpPr>
            <a:spLocks noGrp="1"/>
          </p:cNvSpPr>
          <p:nvPr>
            <p:ph idx="1"/>
          </p:nvPr>
        </p:nvSpPr>
        <p:spPr>
          <a:xfrm>
            <a:off x="838200" y="2023429"/>
            <a:ext cx="9085017" cy="4289848"/>
          </a:xfrm>
        </p:spPr>
        <p:txBody>
          <a:bodyPr>
            <a:normAutofit fontScale="85000" lnSpcReduction="20000"/>
          </a:bodyPr>
          <a:lstStyle/>
          <a:p>
            <a:pPr>
              <a:lnSpc>
                <a:spcPct val="107000"/>
              </a:lnSpc>
              <a:spcBef>
                <a:spcPts val="0"/>
              </a:spcBef>
            </a:pPr>
            <a:r>
              <a:rPr lang="en-US" sz="320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CAMPUS</a:t>
            </a:r>
            <a:r>
              <a:rPr lang="en-US" sz="32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lvl="1">
              <a:lnSpc>
                <a:spcPct val="107000"/>
              </a:lnSpc>
              <a:spcBef>
                <a:spcPts val="0"/>
              </a:spcBef>
            </a:pPr>
            <a:r>
              <a:rPr lang="en-US"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Sustainability Research Hub (SRH)</a:t>
            </a:r>
          </a:p>
          <a:p>
            <a:pPr marL="457200" lvl="1" indent="0">
              <a:lnSpc>
                <a:spcPct val="107000"/>
              </a:lnSpc>
              <a:spcBef>
                <a:spcPts val="0"/>
              </a:spcBef>
              <a:buNone/>
            </a:pPr>
            <a:endParaRPr lang="en-US" sz="2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r>
              <a:rPr lang="en-US" sz="3200" b="1" u="sng"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COLLEGE</a:t>
            </a:r>
          </a:p>
          <a:p>
            <a:pPr lvl="1">
              <a:lnSpc>
                <a:spcPct val="107000"/>
              </a:lnSpc>
              <a:spcBef>
                <a:spcPts val="0"/>
              </a:spcBef>
            </a:pPr>
            <a:r>
              <a:rPr lang="en-US"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CALS Grant Development, College of Ag</a:t>
            </a:r>
          </a:p>
          <a:p>
            <a:pPr lvl="1">
              <a:lnSpc>
                <a:spcPct val="107000"/>
              </a:lnSpc>
              <a:spcBef>
                <a:spcPts val="0"/>
              </a:spcBef>
            </a:pPr>
            <a:r>
              <a:rPr lang="en-US" b="1" kern="100" dirty="0" err="1">
                <a:solidFill>
                  <a:schemeClr val="tx2"/>
                </a:solidFill>
                <a:effectLst/>
                <a:latin typeface="Aptos" panose="020B0004020202020204" pitchFamily="34" charset="0"/>
                <a:ea typeface="Aptos" panose="020B0004020202020204" pitchFamily="34" charset="0"/>
                <a:cs typeface="Times New Roman" panose="02020603050405020304" pitchFamily="18" charset="0"/>
              </a:rPr>
              <a:t>medRISE</a:t>
            </a:r>
            <a:r>
              <a:rPr lang="en-US"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SMPH</a:t>
            </a:r>
          </a:p>
          <a:p>
            <a:pPr lvl="1">
              <a:lnSpc>
                <a:spcPct val="107000"/>
              </a:lnSpc>
              <a:spcBef>
                <a:spcPts val="0"/>
              </a:spcBef>
            </a:pPr>
            <a:r>
              <a:rPr lang="en-US"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Research Services, College of Engineering</a:t>
            </a:r>
          </a:p>
          <a:p>
            <a:pPr marL="457200" lvl="1" indent="0">
              <a:lnSpc>
                <a:spcPct val="107000"/>
              </a:lnSpc>
              <a:spcBef>
                <a:spcPts val="0"/>
              </a:spcBef>
              <a:buNone/>
            </a:pPr>
            <a:endParaRPr lang="en-US" b="1" u="sng"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r>
              <a:rPr lang="en-US" sz="320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DEPARTMENT</a:t>
            </a:r>
          </a:p>
          <a:p>
            <a:pPr lvl="1">
              <a:lnSpc>
                <a:spcPct val="107000"/>
              </a:lnSpc>
              <a:spcBef>
                <a:spcPts val="0"/>
              </a:spcBef>
            </a:pPr>
            <a:r>
              <a:rPr lang="en-US"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Research Services, Department of Medicine</a:t>
            </a:r>
          </a:p>
          <a:p>
            <a:pPr marL="457200" lvl="1" indent="0">
              <a:lnSpc>
                <a:spcPct val="107000"/>
              </a:lnSpc>
              <a:spcBef>
                <a:spcPts val="0"/>
              </a:spcBef>
              <a:buNone/>
            </a:pPr>
            <a:endParaRPr lang="en-US" b="1"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r>
              <a:rPr lang="en-US" sz="320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CENTERS</a:t>
            </a:r>
          </a:p>
          <a:p>
            <a:pPr lvl="1">
              <a:lnSpc>
                <a:spcPct val="107000"/>
              </a:lnSpc>
              <a:spcBef>
                <a:spcPts val="0"/>
              </a:spcBef>
            </a:pPr>
            <a:r>
              <a:rPr lang="en-US"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Research Services, WEI</a:t>
            </a:r>
            <a:endParaRPr lang="en-US"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pPr>
            <a:endParaRPr lang="en-US"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4800" u="sng" dirty="0">
              <a:solidFill>
                <a:schemeClr val="tx2"/>
              </a:solidFill>
            </a:endParaRPr>
          </a:p>
        </p:txBody>
      </p:sp>
      <p:sp>
        <p:nvSpPr>
          <p:cNvPr id="28" name="Oval 27">
            <a:extLst>
              <a:ext uri="{FF2B5EF4-FFF2-40B4-BE49-F238E27FC236}">
                <a16:creationId xmlns:a16="http://schemas.microsoft.com/office/drawing/2014/main" id="{9A07967F-E9BA-BA30-D09A-36F1482629A8}"/>
              </a:ext>
            </a:extLst>
          </p:cNvPr>
          <p:cNvSpPr/>
          <p:nvPr/>
        </p:nvSpPr>
        <p:spPr>
          <a:xfrm>
            <a:off x="7491632" y="2371955"/>
            <a:ext cx="4476848" cy="211408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…and growing!</a:t>
            </a:r>
          </a:p>
        </p:txBody>
      </p:sp>
      <p:pic>
        <p:nvPicPr>
          <p:cNvPr id="29" name="Graphic 28" descr="Users with solid fill">
            <a:extLst>
              <a:ext uri="{FF2B5EF4-FFF2-40B4-BE49-F238E27FC236}">
                <a16:creationId xmlns:a16="http://schemas.microsoft.com/office/drawing/2014/main" id="{7C9C22C7-48FF-B3C9-67AF-8DD1E23D86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0091" y="4271553"/>
            <a:ext cx="1791515" cy="1791515"/>
          </a:xfrm>
          <a:prstGeom prst="rect">
            <a:avLst/>
          </a:prstGeom>
        </p:spPr>
      </p:pic>
    </p:spTree>
    <p:extLst>
      <p:ext uri="{BB962C8B-B14F-4D97-AF65-F5344CB8AC3E}">
        <p14:creationId xmlns:p14="http://schemas.microsoft.com/office/powerpoint/2010/main" val="27060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DF15-3AA9-C82A-E26E-34B99E87A4A2}"/>
              </a:ext>
            </a:extLst>
          </p:cNvPr>
          <p:cNvSpPr>
            <a:spLocks noGrp="1"/>
          </p:cNvSpPr>
          <p:nvPr>
            <p:ph type="title"/>
          </p:nvPr>
        </p:nvSpPr>
        <p:spPr/>
        <p:txBody>
          <a:bodyPr>
            <a:normAutofit/>
          </a:bodyPr>
          <a:lstStyle/>
          <a:p>
            <a:r>
              <a:rPr lang="en-US" dirty="0"/>
              <a:t>RD to Get Ahead</a:t>
            </a:r>
          </a:p>
        </p:txBody>
      </p:sp>
      <p:sp>
        <p:nvSpPr>
          <p:cNvPr id="4" name="Slide Number Placeholder 3">
            <a:extLst>
              <a:ext uri="{FF2B5EF4-FFF2-40B4-BE49-F238E27FC236}">
                <a16:creationId xmlns:a16="http://schemas.microsoft.com/office/drawing/2014/main" id="{E3EEF8A6-D801-CC16-0968-9B108D1E6925}"/>
              </a:ext>
            </a:extLst>
          </p:cNvPr>
          <p:cNvSpPr>
            <a:spLocks noGrp="1"/>
          </p:cNvSpPr>
          <p:nvPr>
            <p:ph type="sldNum" sz="quarter" idx="4"/>
          </p:nvPr>
        </p:nvSpPr>
        <p:spPr/>
        <p:txBody>
          <a:bodyPr/>
          <a:lstStyle/>
          <a:p>
            <a:fld id="{6FF4E196-A010-480C-A078-61D4EF757EA8}" type="slidenum">
              <a:rPr lang="en-US" smtClean="0"/>
              <a:t>11</a:t>
            </a:fld>
            <a:endParaRPr lang="en-US"/>
          </a:p>
        </p:txBody>
      </p:sp>
      <p:graphicFrame>
        <p:nvGraphicFramePr>
          <p:cNvPr id="15" name="Content Placeholder 4">
            <a:extLst>
              <a:ext uri="{FF2B5EF4-FFF2-40B4-BE49-F238E27FC236}">
                <a16:creationId xmlns:a16="http://schemas.microsoft.com/office/drawing/2014/main" id="{C06ED446-1B75-63DC-0DAC-752BFC9EE78A}"/>
              </a:ext>
            </a:extLst>
          </p:cNvPr>
          <p:cNvGraphicFramePr>
            <a:graphicFrameLocks/>
          </p:cNvGraphicFramePr>
          <p:nvPr/>
        </p:nvGraphicFramePr>
        <p:xfrm>
          <a:off x="267480" y="1990260"/>
          <a:ext cx="11607280" cy="4059626"/>
        </p:xfrm>
        <a:graphic>
          <a:graphicData uri="http://schemas.openxmlformats.org/drawingml/2006/table">
            <a:tbl>
              <a:tblPr firstRow="1" bandRow="1">
                <a:tableStyleId>{5C22544A-7EE6-4342-B048-85BDC9FD1C3A}</a:tableStyleId>
              </a:tblPr>
              <a:tblGrid>
                <a:gridCol w="865371">
                  <a:extLst>
                    <a:ext uri="{9D8B030D-6E8A-4147-A177-3AD203B41FA5}">
                      <a16:colId xmlns:a16="http://schemas.microsoft.com/office/drawing/2014/main" val="407731377"/>
                    </a:ext>
                  </a:extLst>
                </a:gridCol>
                <a:gridCol w="799529">
                  <a:extLst>
                    <a:ext uri="{9D8B030D-6E8A-4147-A177-3AD203B41FA5}">
                      <a16:colId xmlns:a16="http://schemas.microsoft.com/office/drawing/2014/main" val="1369843318"/>
                    </a:ext>
                  </a:extLst>
                </a:gridCol>
                <a:gridCol w="808936">
                  <a:extLst>
                    <a:ext uri="{9D8B030D-6E8A-4147-A177-3AD203B41FA5}">
                      <a16:colId xmlns:a16="http://schemas.microsoft.com/office/drawing/2014/main" val="3464825412"/>
                    </a:ext>
                  </a:extLst>
                </a:gridCol>
                <a:gridCol w="884185">
                  <a:extLst>
                    <a:ext uri="{9D8B030D-6E8A-4147-A177-3AD203B41FA5}">
                      <a16:colId xmlns:a16="http://schemas.microsoft.com/office/drawing/2014/main" val="731609338"/>
                    </a:ext>
                  </a:extLst>
                </a:gridCol>
                <a:gridCol w="912404">
                  <a:extLst>
                    <a:ext uri="{9D8B030D-6E8A-4147-A177-3AD203B41FA5}">
                      <a16:colId xmlns:a16="http://schemas.microsoft.com/office/drawing/2014/main" val="184883221"/>
                    </a:ext>
                  </a:extLst>
                </a:gridCol>
                <a:gridCol w="1580245">
                  <a:extLst>
                    <a:ext uri="{9D8B030D-6E8A-4147-A177-3AD203B41FA5}">
                      <a16:colId xmlns:a16="http://schemas.microsoft.com/office/drawing/2014/main" val="2136672096"/>
                    </a:ext>
                  </a:extLst>
                </a:gridCol>
                <a:gridCol w="1758965">
                  <a:extLst>
                    <a:ext uri="{9D8B030D-6E8A-4147-A177-3AD203B41FA5}">
                      <a16:colId xmlns:a16="http://schemas.microsoft.com/office/drawing/2014/main" val="1185608648"/>
                    </a:ext>
                  </a:extLst>
                </a:gridCol>
                <a:gridCol w="1533215">
                  <a:extLst>
                    <a:ext uri="{9D8B030D-6E8A-4147-A177-3AD203B41FA5}">
                      <a16:colId xmlns:a16="http://schemas.microsoft.com/office/drawing/2014/main" val="175617884"/>
                    </a:ext>
                  </a:extLst>
                </a:gridCol>
                <a:gridCol w="1260357">
                  <a:extLst>
                    <a:ext uri="{9D8B030D-6E8A-4147-A177-3AD203B41FA5}">
                      <a16:colId xmlns:a16="http://schemas.microsoft.com/office/drawing/2014/main" val="2686582826"/>
                    </a:ext>
                  </a:extLst>
                </a:gridCol>
                <a:gridCol w="1204073">
                  <a:extLst>
                    <a:ext uri="{9D8B030D-6E8A-4147-A177-3AD203B41FA5}">
                      <a16:colId xmlns:a16="http://schemas.microsoft.com/office/drawing/2014/main" val="2473799643"/>
                    </a:ext>
                  </a:extLst>
                </a:gridCol>
              </a:tblGrid>
              <a:tr h="959738">
                <a:tc rowSpan="3">
                  <a:txBody>
                    <a:bodyPr/>
                    <a:lstStyle/>
                    <a:p>
                      <a:pPr algn="ctr"/>
                      <a:r>
                        <a:rPr lang="en-US" sz="1600" b="1" i="0">
                          <a:latin typeface="Avenir Next LT Pro" panose="020B0504020202020204" pitchFamily="34" charset="0"/>
                        </a:rPr>
                        <a:t>Research Development</a:t>
                      </a:r>
                    </a:p>
                  </a:txBody>
                  <a:tcPr vert="vert270" anchor="ctr">
                    <a:solidFill>
                      <a:schemeClr val="accent3">
                        <a:lumMod val="50000"/>
                      </a:schemeClr>
                    </a:solidFill>
                  </a:tcPr>
                </a:tc>
                <a:tc gridSpan="4">
                  <a:txBody>
                    <a:bodyPr/>
                    <a:lstStyle/>
                    <a:p>
                      <a:pPr algn="ctr"/>
                      <a:r>
                        <a:rPr lang="en-US" sz="1600">
                          <a:latin typeface="Avenir Next LT Pro" panose="020B0504020202020204" pitchFamily="34" charset="0"/>
                        </a:rPr>
                        <a:t>Pre-Award </a:t>
                      </a:r>
                      <a:r>
                        <a:rPr lang="en-US" sz="1600" b="0" i="1">
                          <a:latin typeface="Avenir Next LT Pro" panose="020B0504020202020204" pitchFamily="34" charset="0"/>
                        </a:rPr>
                        <a:t>(proposal)</a:t>
                      </a:r>
                    </a:p>
                  </a:txBody>
                  <a:tcPr anchor="ctr">
                    <a:solidFill>
                      <a:schemeClr val="accent3">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600" i="0" dirty="0">
                          <a:latin typeface="Avenir Next LT Pro" panose="020B0504020202020204" pitchFamily="34" charset="0"/>
                        </a:rPr>
                        <a:t>Post-Award</a:t>
                      </a:r>
                      <a:r>
                        <a:rPr lang="en-US" sz="1600" i="1" dirty="0">
                          <a:latin typeface="Avenir Next LT Pro" panose="020B0504020202020204" pitchFamily="34" charset="0"/>
                        </a:rPr>
                        <a:t> </a:t>
                      </a:r>
                      <a:r>
                        <a:rPr lang="en-US" sz="1600" b="0" i="1" dirty="0">
                          <a:latin typeface="Avenir Next LT Pro" panose="020B0504020202020204" pitchFamily="34" charset="0"/>
                        </a:rPr>
                        <a:t>(project implementation)</a:t>
                      </a:r>
                    </a:p>
                  </a:txBody>
                  <a:tcPr anchor="ctr">
                    <a:solidFill>
                      <a:schemeClr val="accent3">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5399957"/>
                  </a:ext>
                </a:extLst>
              </a:tr>
              <a:tr h="970337">
                <a:tc vMerge="1">
                  <a:txBody>
                    <a:bodyPr/>
                    <a:lstStyle/>
                    <a:p>
                      <a:pPr algn="ctr"/>
                      <a:endParaRPr lang="en-US" sz="1600" b="1">
                        <a:latin typeface="Avenir Next LT Pro" panose="020B0504020202020204" pitchFamily="34" charset="0"/>
                      </a:endParaRPr>
                    </a:p>
                  </a:txBody>
                  <a:tcPr vert="vert270" anchor="ctr">
                    <a:solidFill>
                      <a:schemeClr val="accent4">
                        <a:lumMod val="60000"/>
                        <a:lumOff val="40000"/>
                      </a:schemeClr>
                    </a:solidFill>
                  </a:tcPr>
                </a:tc>
                <a:tc rowSpan="2">
                  <a:txBody>
                    <a:bodyPr/>
                    <a:lstStyle/>
                    <a:p>
                      <a:pPr algn="ctr"/>
                      <a:r>
                        <a:rPr lang="en-US" sz="1600" b="1">
                          <a:latin typeface="Avenir Next LT Pro" panose="020B0504020202020204" pitchFamily="34" charset="0"/>
                        </a:rPr>
                        <a:t>Proposal Creation</a:t>
                      </a:r>
                    </a:p>
                  </a:txBody>
                  <a:tcPr vert="vert270" anchor="ctr">
                    <a:solidFill>
                      <a:schemeClr val="accent4">
                        <a:lumMod val="60000"/>
                        <a:lumOff val="40000"/>
                      </a:schemeClr>
                    </a:solidFill>
                  </a:tcPr>
                </a:tc>
                <a:tc rowSpan="2">
                  <a:txBody>
                    <a:bodyPr/>
                    <a:lstStyle/>
                    <a:p>
                      <a:pPr algn="ctr"/>
                      <a:r>
                        <a:rPr lang="en-US" sz="1600" b="1">
                          <a:latin typeface="Avenir Next LT Pro" panose="020B0504020202020204" pitchFamily="34" charset="0"/>
                        </a:rPr>
                        <a:t>Submission</a:t>
                      </a:r>
                    </a:p>
                  </a:txBody>
                  <a:tcPr vert="vert270" anchor="ctr">
                    <a:solidFill>
                      <a:schemeClr val="accent4">
                        <a:lumMod val="20000"/>
                        <a:lumOff val="80000"/>
                      </a:schemeClr>
                    </a:solidFill>
                  </a:tcPr>
                </a:tc>
                <a:tc rowSpan="2">
                  <a:txBody>
                    <a:bodyPr/>
                    <a:lstStyle/>
                    <a:p>
                      <a:pPr algn="ctr"/>
                      <a:r>
                        <a:rPr lang="en-US" sz="1600" b="1">
                          <a:latin typeface="Avenir Next LT Pro" panose="020B0504020202020204" pitchFamily="34" charset="0"/>
                        </a:rPr>
                        <a:t>Sponsor Review</a:t>
                      </a:r>
                    </a:p>
                  </a:txBody>
                  <a:tcPr vert="vert270" anchor="ctr">
                    <a:solidFill>
                      <a:schemeClr val="accent6">
                        <a:lumMod val="20000"/>
                        <a:lumOff val="80000"/>
                      </a:schemeClr>
                    </a:solidFill>
                  </a:tcPr>
                </a:tc>
                <a:tc rowSpan="2">
                  <a:txBody>
                    <a:bodyPr/>
                    <a:lstStyle/>
                    <a:p>
                      <a:pPr algn="ctr"/>
                      <a:r>
                        <a:rPr lang="en-US" sz="1600" b="1">
                          <a:latin typeface="Avenir Next LT Pro" panose="020B0504020202020204" pitchFamily="34" charset="0"/>
                        </a:rPr>
                        <a:t>Negotiation / Award Set up</a:t>
                      </a:r>
                    </a:p>
                  </a:txBody>
                  <a:tcPr vert="vert270" anchor="ctr">
                    <a:solidFill>
                      <a:schemeClr val="accent2">
                        <a:lumMod val="20000"/>
                        <a:lumOff val="80000"/>
                      </a:schemeClr>
                    </a:solidFill>
                  </a:tcPr>
                </a:tc>
                <a:tc gridSpan="4">
                  <a:txBody>
                    <a:bodyPr/>
                    <a:lstStyle/>
                    <a:p>
                      <a:pPr algn="ctr"/>
                      <a:r>
                        <a:rPr lang="en-US" sz="1600" b="1">
                          <a:latin typeface="Avenir Next LT Pro" panose="020B0504020202020204" pitchFamily="34" charset="0"/>
                        </a:rPr>
                        <a:t>Award Spending &amp; Monitoring</a:t>
                      </a:r>
                    </a:p>
                  </a:txBody>
                  <a:tcPr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US" sz="1600" b="1">
                          <a:latin typeface="Avenir Next LT Pro" panose="020B0504020202020204" pitchFamily="34" charset="0"/>
                        </a:rPr>
                        <a:t>Reconcile </a:t>
                      </a:r>
                    </a:p>
                    <a:p>
                      <a:pPr algn="ctr"/>
                      <a:r>
                        <a:rPr lang="en-US" sz="1600" b="1">
                          <a:latin typeface="Avenir Next LT Pro" panose="020B0504020202020204" pitchFamily="34" charset="0"/>
                        </a:rPr>
                        <a:t>&amp; </a:t>
                      </a:r>
                    </a:p>
                    <a:p>
                      <a:pPr algn="ctr"/>
                      <a:r>
                        <a:rPr lang="en-US" sz="1600" b="1">
                          <a:latin typeface="Avenir Next LT Pro" panose="020B0504020202020204" pitchFamily="34" charset="0"/>
                        </a:rPr>
                        <a:t>Closeout</a:t>
                      </a:r>
                    </a:p>
                  </a:txBody>
                  <a:tcPr anchor="ctr">
                    <a:solidFill>
                      <a:schemeClr val="accent5">
                        <a:lumMod val="60000"/>
                        <a:lumOff val="40000"/>
                      </a:schemeClr>
                    </a:solidFill>
                  </a:tcPr>
                </a:tc>
                <a:extLst>
                  <a:ext uri="{0D108BD9-81ED-4DB2-BD59-A6C34878D82A}">
                    <a16:rowId xmlns:a16="http://schemas.microsoft.com/office/drawing/2014/main" val="3702243388"/>
                  </a:ext>
                </a:extLst>
              </a:tr>
              <a:tr h="21295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a:latin typeface="Avenir Next LT Pro" panose="020B0504020202020204" pitchFamily="34" charset="0"/>
                        </a:rPr>
                        <a:t>Budget Period</a:t>
                      </a:r>
                    </a:p>
                    <a:p>
                      <a:pPr algn="ctr"/>
                      <a:r>
                        <a:rPr lang="en-US" sz="1400">
                          <a:latin typeface="Avenir Next LT Pro" panose="020B0504020202020204" pitchFamily="34" charset="0"/>
                        </a:rPr>
                        <a:t>1</a:t>
                      </a:r>
                    </a:p>
                  </a:txBody>
                  <a:tcPr anchor="ctr">
                    <a:solidFill>
                      <a:schemeClr val="accent5">
                        <a:lumMod val="20000"/>
                        <a:lumOff val="80000"/>
                      </a:schemeClr>
                    </a:solidFill>
                  </a:tcPr>
                </a:tc>
                <a:tc>
                  <a:txBody>
                    <a:bodyPr/>
                    <a:lstStyle/>
                    <a:p>
                      <a:pPr algn="ctr"/>
                      <a:r>
                        <a:rPr lang="en-US" sz="1400">
                          <a:latin typeface="Avenir Next LT Pro" panose="020B0504020202020204" pitchFamily="34" charset="0"/>
                        </a:rPr>
                        <a:t>Budget Period</a:t>
                      </a:r>
                    </a:p>
                    <a:p>
                      <a:pPr algn="ctr"/>
                      <a:r>
                        <a:rPr lang="en-US" sz="1400">
                          <a:latin typeface="Avenir Next LT Pro" panose="020B0504020202020204" pitchFamily="34" charset="0"/>
                        </a:rPr>
                        <a:t>2 </a:t>
                      </a:r>
                    </a:p>
                  </a:txBody>
                  <a:tcPr anchor="ctr">
                    <a:solidFill>
                      <a:schemeClr val="accent5">
                        <a:lumMod val="20000"/>
                        <a:lumOff val="80000"/>
                      </a:schemeClr>
                    </a:solidFill>
                  </a:tcPr>
                </a:tc>
                <a:tc>
                  <a:txBody>
                    <a:bodyPr/>
                    <a:lstStyle/>
                    <a:p>
                      <a:pPr algn="ctr"/>
                      <a:r>
                        <a:rPr lang="en-US" sz="1400">
                          <a:latin typeface="Avenir Next LT Pro" panose="020B0504020202020204" pitchFamily="34" charset="0"/>
                        </a:rPr>
                        <a:t>Budget Period</a:t>
                      </a:r>
                    </a:p>
                    <a:p>
                      <a:pPr algn="ctr"/>
                      <a:r>
                        <a:rPr lang="en-US" sz="1400">
                          <a:latin typeface="Avenir Next LT Pro" panose="020B0504020202020204" pitchFamily="34" charset="0"/>
                        </a:rPr>
                        <a:t>3 </a:t>
                      </a:r>
                    </a:p>
                  </a:txBody>
                  <a:tcPr anchor="ctr">
                    <a:solidFill>
                      <a:schemeClr val="accent5">
                        <a:lumMod val="20000"/>
                        <a:lumOff val="80000"/>
                      </a:schemeClr>
                    </a:solidFill>
                  </a:tcPr>
                </a:tc>
                <a:tc>
                  <a:txBody>
                    <a:bodyPr/>
                    <a:lstStyle/>
                    <a:p>
                      <a:pPr algn="ctr"/>
                      <a:r>
                        <a:rPr lang="en-US" sz="1400" dirty="0">
                          <a:latin typeface="Avenir Next LT Pro" panose="020B0504020202020204" pitchFamily="34" charset="0"/>
                        </a:rPr>
                        <a:t>Extension</a:t>
                      </a:r>
                    </a:p>
                  </a:txBody>
                  <a:tcPr anchor="ctr">
                    <a:solidFill>
                      <a:schemeClr val="accent5">
                        <a:lumMod val="20000"/>
                        <a:lumOff val="80000"/>
                      </a:schemeClr>
                    </a:solidFill>
                  </a:tcPr>
                </a:tc>
                <a:tc vMerge="1">
                  <a:txBody>
                    <a:bodyPr/>
                    <a:lstStyle/>
                    <a:p>
                      <a:endParaRPr lang="en-US"/>
                    </a:p>
                  </a:txBody>
                  <a:tcPr/>
                </a:tc>
                <a:extLst>
                  <a:ext uri="{0D108BD9-81ED-4DB2-BD59-A6C34878D82A}">
                    <a16:rowId xmlns:a16="http://schemas.microsoft.com/office/drawing/2014/main" val="3316679983"/>
                  </a:ext>
                </a:extLst>
              </a:tr>
            </a:tbl>
          </a:graphicData>
        </a:graphic>
      </p:graphicFrame>
      <p:sp>
        <p:nvSpPr>
          <p:cNvPr id="16" name="Rectangle 15">
            <a:extLst>
              <a:ext uri="{FF2B5EF4-FFF2-40B4-BE49-F238E27FC236}">
                <a16:creationId xmlns:a16="http://schemas.microsoft.com/office/drawing/2014/main" id="{64BF85CD-9AA5-5890-81EA-37F11C15050B}"/>
              </a:ext>
            </a:extLst>
          </p:cNvPr>
          <p:cNvSpPr/>
          <p:nvPr/>
        </p:nvSpPr>
        <p:spPr>
          <a:xfrm>
            <a:off x="267479" y="1972407"/>
            <a:ext cx="2496041" cy="4077479"/>
          </a:xfrm>
          <a:prstGeom prst="rect">
            <a:avLst/>
          </a:prstGeom>
          <a:noFill/>
          <a:ln w="11430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5503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DF15-3AA9-C82A-E26E-34B99E87A4A2}"/>
              </a:ext>
            </a:extLst>
          </p:cNvPr>
          <p:cNvSpPr>
            <a:spLocks noGrp="1"/>
          </p:cNvSpPr>
          <p:nvPr>
            <p:ph type="title"/>
          </p:nvPr>
        </p:nvSpPr>
        <p:spPr/>
        <p:txBody>
          <a:bodyPr/>
          <a:lstStyle/>
          <a:p>
            <a:r>
              <a:rPr lang="en-US" dirty="0"/>
              <a:t>Standard Timeline</a:t>
            </a:r>
          </a:p>
        </p:txBody>
      </p:sp>
      <p:sp>
        <p:nvSpPr>
          <p:cNvPr id="4" name="Slide Number Placeholder 3">
            <a:extLst>
              <a:ext uri="{FF2B5EF4-FFF2-40B4-BE49-F238E27FC236}">
                <a16:creationId xmlns:a16="http://schemas.microsoft.com/office/drawing/2014/main" id="{E3EEF8A6-D801-CC16-0968-9B108D1E6925}"/>
              </a:ext>
            </a:extLst>
          </p:cNvPr>
          <p:cNvSpPr>
            <a:spLocks noGrp="1"/>
          </p:cNvSpPr>
          <p:nvPr>
            <p:ph type="sldNum" sz="quarter" idx="4"/>
          </p:nvPr>
        </p:nvSpPr>
        <p:spPr/>
        <p:txBody>
          <a:bodyPr/>
          <a:lstStyle/>
          <a:p>
            <a:fld id="{6FF4E196-A010-480C-A078-61D4EF757EA8}" type="slidenum">
              <a:rPr lang="en-US" smtClean="0"/>
              <a:t>12</a:t>
            </a:fld>
            <a:endParaRPr lang="en-US"/>
          </a:p>
        </p:txBody>
      </p:sp>
      <p:grpSp>
        <p:nvGrpSpPr>
          <p:cNvPr id="14" name="Group 13">
            <a:extLst>
              <a:ext uri="{FF2B5EF4-FFF2-40B4-BE49-F238E27FC236}">
                <a16:creationId xmlns:a16="http://schemas.microsoft.com/office/drawing/2014/main" id="{C61ADB83-D75C-F461-7623-3C5716F2D0FD}"/>
              </a:ext>
            </a:extLst>
          </p:cNvPr>
          <p:cNvGrpSpPr/>
          <p:nvPr/>
        </p:nvGrpSpPr>
        <p:grpSpPr>
          <a:xfrm>
            <a:off x="386255" y="2318180"/>
            <a:ext cx="9009483" cy="3381248"/>
            <a:chOff x="651848" y="2788405"/>
            <a:chExt cx="9009483" cy="3381248"/>
          </a:xfrm>
        </p:grpSpPr>
        <p:grpSp>
          <p:nvGrpSpPr>
            <p:cNvPr id="15" name="Group 14">
              <a:extLst>
                <a:ext uri="{FF2B5EF4-FFF2-40B4-BE49-F238E27FC236}">
                  <a16:creationId xmlns:a16="http://schemas.microsoft.com/office/drawing/2014/main" id="{817F53F0-749B-2CA2-493C-76A893EE38EF}"/>
                </a:ext>
              </a:extLst>
            </p:cNvPr>
            <p:cNvGrpSpPr/>
            <p:nvPr/>
          </p:nvGrpSpPr>
          <p:grpSpPr>
            <a:xfrm>
              <a:off x="651848" y="2788405"/>
              <a:ext cx="9009483" cy="3381248"/>
              <a:chOff x="651848" y="2633255"/>
              <a:chExt cx="9009483" cy="3381248"/>
            </a:xfrm>
          </p:grpSpPr>
          <p:graphicFrame>
            <p:nvGraphicFramePr>
              <p:cNvPr id="18" name="Diagram 17">
                <a:extLst>
                  <a:ext uri="{FF2B5EF4-FFF2-40B4-BE49-F238E27FC236}">
                    <a16:creationId xmlns:a16="http://schemas.microsoft.com/office/drawing/2014/main" id="{08FFB0C7-DE6F-602D-9FA7-8AE47C9210FC}"/>
                  </a:ext>
                </a:extLst>
              </p:cNvPr>
              <p:cNvGraphicFramePr/>
              <p:nvPr/>
            </p:nvGraphicFramePr>
            <p:xfrm>
              <a:off x="651848" y="2633255"/>
              <a:ext cx="9009483" cy="338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Connector 18">
                <a:extLst>
                  <a:ext uri="{FF2B5EF4-FFF2-40B4-BE49-F238E27FC236}">
                    <a16:creationId xmlns:a16="http://schemas.microsoft.com/office/drawing/2014/main" id="{72D9A6FA-09A4-7C22-8B75-5065F2EFE2FD}"/>
                  </a:ext>
                </a:extLst>
              </p:cNvPr>
              <p:cNvCxnSpPr>
                <a:cxnSpLocks/>
              </p:cNvCxnSpPr>
              <p:nvPr/>
            </p:nvCxnSpPr>
            <p:spPr>
              <a:xfrm>
                <a:off x="5062465" y="3046306"/>
                <a:ext cx="2579306" cy="0"/>
              </a:xfrm>
              <a:prstGeom prst="line">
                <a:avLst/>
              </a:prstGeom>
              <a:ln w="76200">
                <a:prstDash val="dash"/>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68AD4DF3-B9B9-B9F5-16E6-72F1557AC53E}"/>
                </a:ext>
              </a:extLst>
            </p:cNvPr>
            <p:cNvSpPr/>
            <p:nvPr/>
          </p:nvSpPr>
          <p:spPr>
            <a:xfrm>
              <a:off x="3734814" y="2973912"/>
              <a:ext cx="1327651" cy="45508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venir Next LT Pro Demi" panose="020B0704020202020204" pitchFamily="34" charset="0"/>
                </a:rPr>
                <a:t>June</a:t>
              </a:r>
            </a:p>
          </p:txBody>
        </p:sp>
        <p:sp>
          <p:nvSpPr>
            <p:cNvPr id="17" name="Rectangle 16">
              <a:extLst>
                <a:ext uri="{FF2B5EF4-FFF2-40B4-BE49-F238E27FC236}">
                  <a16:creationId xmlns:a16="http://schemas.microsoft.com/office/drawing/2014/main" id="{50278ABE-B376-F3C2-836A-84478F7C6E05}"/>
                </a:ext>
              </a:extLst>
            </p:cNvPr>
            <p:cNvSpPr/>
            <p:nvPr/>
          </p:nvSpPr>
          <p:spPr>
            <a:xfrm>
              <a:off x="7714165" y="2999874"/>
              <a:ext cx="1327651" cy="455088"/>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venir Next LT Pro Demi" panose="020B0704020202020204" pitchFamily="34" charset="0"/>
                </a:rPr>
                <a:t>18 Nov</a:t>
              </a:r>
            </a:p>
          </p:txBody>
        </p:sp>
      </p:grpSp>
      <p:grpSp>
        <p:nvGrpSpPr>
          <p:cNvPr id="20" name="Group 19">
            <a:extLst>
              <a:ext uri="{FF2B5EF4-FFF2-40B4-BE49-F238E27FC236}">
                <a16:creationId xmlns:a16="http://schemas.microsoft.com/office/drawing/2014/main" id="{D7965B66-F86B-2640-BD44-FE8123E398E6}"/>
              </a:ext>
            </a:extLst>
          </p:cNvPr>
          <p:cNvGrpSpPr/>
          <p:nvPr/>
        </p:nvGrpSpPr>
        <p:grpSpPr>
          <a:xfrm>
            <a:off x="8924030" y="2200806"/>
            <a:ext cx="2956838" cy="1135212"/>
            <a:chOff x="8356261" y="2192934"/>
            <a:chExt cx="2956838" cy="1135212"/>
          </a:xfrm>
        </p:grpSpPr>
        <p:sp>
          <p:nvSpPr>
            <p:cNvPr id="21" name="Arrow: Right 20">
              <a:extLst>
                <a:ext uri="{FF2B5EF4-FFF2-40B4-BE49-F238E27FC236}">
                  <a16:creationId xmlns:a16="http://schemas.microsoft.com/office/drawing/2014/main" id="{EFA2B773-3BC9-750D-7D71-4802BB423CED}"/>
                </a:ext>
              </a:extLst>
            </p:cNvPr>
            <p:cNvSpPr/>
            <p:nvPr/>
          </p:nvSpPr>
          <p:spPr>
            <a:xfrm>
              <a:off x="8356261" y="2586770"/>
              <a:ext cx="386524" cy="345529"/>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solidFill>
                  <a:schemeClr val="bg1"/>
                </a:solidFill>
              </a:endParaRPr>
            </a:p>
          </p:txBody>
        </p:sp>
        <p:sp>
          <p:nvSpPr>
            <p:cNvPr id="22" name="Rectangle: Rounded Corners 21">
              <a:extLst>
                <a:ext uri="{FF2B5EF4-FFF2-40B4-BE49-F238E27FC236}">
                  <a16:creationId xmlns:a16="http://schemas.microsoft.com/office/drawing/2014/main" id="{14B80B34-554E-D05C-181A-BF20FF01B003}"/>
                </a:ext>
              </a:extLst>
            </p:cNvPr>
            <p:cNvSpPr/>
            <p:nvPr/>
          </p:nvSpPr>
          <p:spPr>
            <a:xfrm>
              <a:off x="8761447" y="2192934"/>
              <a:ext cx="2551652" cy="1135212"/>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i="1" u="sng" dirty="0">
                  <a:solidFill>
                    <a:schemeClr val="bg1"/>
                  </a:solidFill>
                  <a:latin typeface="Candara" panose="020E0502030303020204" pitchFamily="34" charset="0"/>
                </a:rPr>
                <a:t>Internal Policy</a:t>
              </a:r>
            </a:p>
            <a:p>
              <a:pPr algn="ctr"/>
              <a:r>
                <a:rPr lang="en-US" sz="1600" b="1" i="1" dirty="0">
                  <a:solidFill>
                    <a:schemeClr val="bg1"/>
                  </a:solidFill>
                  <a:latin typeface="Candara" panose="020E0502030303020204" pitchFamily="34" charset="0"/>
                </a:rPr>
                <a:t>5 business days prior to submission deadline</a:t>
              </a:r>
            </a:p>
          </p:txBody>
        </p:sp>
      </p:grpSp>
      <p:sp>
        <p:nvSpPr>
          <p:cNvPr id="23" name="Rectangle 22">
            <a:extLst>
              <a:ext uri="{FF2B5EF4-FFF2-40B4-BE49-F238E27FC236}">
                <a16:creationId xmlns:a16="http://schemas.microsoft.com/office/drawing/2014/main" id="{73D39AAD-789C-4130-8957-E200A5C5B1D5}"/>
              </a:ext>
            </a:extLst>
          </p:cNvPr>
          <p:cNvSpPr/>
          <p:nvPr/>
        </p:nvSpPr>
        <p:spPr>
          <a:xfrm>
            <a:off x="9941216" y="4008804"/>
            <a:ext cx="1327651" cy="1246484"/>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Demi" panose="020B0704020202020204" pitchFamily="34" charset="0"/>
              </a:rPr>
              <a:t>DUE to sponsor Nov 25</a:t>
            </a:r>
          </a:p>
        </p:txBody>
      </p:sp>
    </p:spTree>
    <p:extLst>
      <p:ext uri="{BB962C8B-B14F-4D97-AF65-F5344CB8AC3E}">
        <p14:creationId xmlns:p14="http://schemas.microsoft.com/office/powerpoint/2010/main" val="18394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8A5B-FF77-F0FD-ADF9-2D61D21BA540}"/>
              </a:ext>
            </a:extLst>
          </p:cNvPr>
          <p:cNvSpPr>
            <a:spLocks noGrp="1"/>
          </p:cNvSpPr>
          <p:nvPr>
            <p:ph type="title"/>
          </p:nvPr>
        </p:nvSpPr>
        <p:spPr/>
        <p:txBody>
          <a:bodyPr/>
          <a:lstStyle/>
          <a:p>
            <a:r>
              <a:rPr lang="en-US" dirty="0"/>
              <a:t>Area of Assistance 1: Pre-Proposal </a:t>
            </a:r>
          </a:p>
        </p:txBody>
      </p:sp>
      <p:sp>
        <p:nvSpPr>
          <p:cNvPr id="4" name="Slide Number Placeholder 3">
            <a:extLst>
              <a:ext uri="{FF2B5EF4-FFF2-40B4-BE49-F238E27FC236}">
                <a16:creationId xmlns:a16="http://schemas.microsoft.com/office/drawing/2014/main" id="{D69CB867-09D1-5F3B-FEDE-618B77A200A1}"/>
              </a:ext>
            </a:extLst>
          </p:cNvPr>
          <p:cNvSpPr>
            <a:spLocks noGrp="1"/>
          </p:cNvSpPr>
          <p:nvPr>
            <p:ph type="sldNum" sz="quarter" idx="4"/>
          </p:nvPr>
        </p:nvSpPr>
        <p:spPr/>
        <p:txBody>
          <a:bodyPr/>
          <a:lstStyle/>
          <a:p>
            <a:fld id="{6FF4E196-A010-480C-A078-61D4EF757EA8}" type="slidenum">
              <a:rPr lang="en-US" smtClean="0"/>
              <a:t>13</a:t>
            </a:fld>
            <a:endParaRPr lang="en-US"/>
          </a:p>
        </p:txBody>
      </p:sp>
      <p:pic>
        <p:nvPicPr>
          <p:cNvPr id="10" name="Content Placeholder 9" descr="A cartoon of a person with his thumbs up and thumbs down&#10;&#10;Description automatically generated">
            <a:extLst>
              <a:ext uri="{FF2B5EF4-FFF2-40B4-BE49-F238E27FC236}">
                <a16:creationId xmlns:a16="http://schemas.microsoft.com/office/drawing/2014/main" id="{A61286F5-6AAA-3C93-C507-E6BFD01FF8B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4930" y="1874838"/>
            <a:ext cx="6962139" cy="4351337"/>
          </a:xfrm>
        </p:spPr>
      </p:pic>
    </p:spTree>
    <p:extLst>
      <p:ext uri="{BB962C8B-B14F-4D97-AF65-F5344CB8AC3E}">
        <p14:creationId xmlns:p14="http://schemas.microsoft.com/office/powerpoint/2010/main" val="357629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6BFE-03AB-9B0A-FEB1-BA6004DF5C01}"/>
              </a:ext>
            </a:extLst>
          </p:cNvPr>
          <p:cNvSpPr>
            <a:spLocks noGrp="1"/>
          </p:cNvSpPr>
          <p:nvPr>
            <p:ph type="title"/>
          </p:nvPr>
        </p:nvSpPr>
        <p:spPr/>
        <p:txBody>
          <a:bodyPr/>
          <a:lstStyle/>
          <a:p>
            <a:r>
              <a:rPr lang="en-US" dirty="0"/>
              <a:t>What Opportunities are there for RA engagement in RD?</a:t>
            </a:r>
          </a:p>
        </p:txBody>
      </p:sp>
      <p:sp>
        <p:nvSpPr>
          <p:cNvPr id="4" name="Slide Number Placeholder 3">
            <a:extLst>
              <a:ext uri="{FF2B5EF4-FFF2-40B4-BE49-F238E27FC236}">
                <a16:creationId xmlns:a16="http://schemas.microsoft.com/office/drawing/2014/main" id="{794192C1-0057-3B04-7C8C-9FA261E6ED04}"/>
              </a:ext>
            </a:extLst>
          </p:cNvPr>
          <p:cNvSpPr>
            <a:spLocks noGrp="1"/>
          </p:cNvSpPr>
          <p:nvPr>
            <p:ph type="sldNum" sz="quarter" idx="4"/>
          </p:nvPr>
        </p:nvSpPr>
        <p:spPr/>
        <p:txBody>
          <a:bodyPr/>
          <a:lstStyle/>
          <a:p>
            <a:fld id="{6FF4E196-A010-480C-A078-61D4EF757EA8}" type="slidenum">
              <a:rPr lang="en-US" smtClean="0"/>
              <a:t>14</a:t>
            </a:fld>
            <a:endParaRPr lang="en-US"/>
          </a:p>
        </p:txBody>
      </p:sp>
      <p:grpSp>
        <p:nvGrpSpPr>
          <p:cNvPr id="86" name="Group 85">
            <a:extLst>
              <a:ext uri="{FF2B5EF4-FFF2-40B4-BE49-F238E27FC236}">
                <a16:creationId xmlns:a16="http://schemas.microsoft.com/office/drawing/2014/main" id="{88D2AF60-15CF-9ED9-4E5B-9B49F646C1D8}"/>
              </a:ext>
            </a:extLst>
          </p:cNvPr>
          <p:cNvGrpSpPr/>
          <p:nvPr/>
        </p:nvGrpSpPr>
        <p:grpSpPr>
          <a:xfrm>
            <a:off x="1619378" y="4711731"/>
            <a:ext cx="6709304" cy="1880485"/>
            <a:chOff x="2055573" y="4594447"/>
            <a:chExt cx="6709304" cy="1880485"/>
          </a:xfrm>
        </p:grpSpPr>
        <p:sp>
          <p:nvSpPr>
            <p:cNvPr id="87" name="Rectangle: Rounded Corners 86">
              <a:extLst>
                <a:ext uri="{FF2B5EF4-FFF2-40B4-BE49-F238E27FC236}">
                  <a16:creationId xmlns:a16="http://schemas.microsoft.com/office/drawing/2014/main" id="{ED075BF4-2BC2-55CA-2899-C9E0C3F6BE97}"/>
                </a:ext>
              </a:extLst>
            </p:cNvPr>
            <p:cNvSpPr/>
            <p:nvPr/>
          </p:nvSpPr>
          <p:spPr>
            <a:xfrm>
              <a:off x="7083731" y="4735942"/>
              <a:ext cx="853429" cy="516313"/>
            </a:xfrm>
            <a:prstGeom prst="roundRect">
              <a:avLst/>
            </a:prstGeom>
            <a:solidFill>
              <a:schemeClr val="tx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venir Next LT Pro" panose="020B0504020202020204" pitchFamily="34" charset="0"/>
                </a:rPr>
                <a:t>Sponsor Review</a:t>
              </a:r>
            </a:p>
          </p:txBody>
        </p:sp>
        <p:sp>
          <p:nvSpPr>
            <p:cNvPr id="88" name="Rectangle: Rounded Corners 87">
              <a:extLst>
                <a:ext uri="{FF2B5EF4-FFF2-40B4-BE49-F238E27FC236}">
                  <a16:creationId xmlns:a16="http://schemas.microsoft.com/office/drawing/2014/main" id="{FD3C74BB-F39D-5035-6486-9A02709D775D}"/>
                </a:ext>
              </a:extLst>
            </p:cNvPr>
            <p:cNvSpPr/>
            <p:nvPr/>
          </p:nvSpPr>
          <p:spPr>
            <a:xfrm>
              <a:off x="6328954" y="5958619"/>
              <a:ext cx="853429" cy="516313"/>
            </a:xfrm>
            <a:prstGeom prst="roundRect">
              <a:avLst/>
            </a:prstGeom>
            <a:solidFill>
              <a:schemeClr val="tx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Funding Secured</a:t>
              </a:r>
            </a:p>
          </p:txBody>
        </p:sp>
        <p:sp>
          <p:nvSpPr>
            <p:cNvPr id="89" name="Rectangle: Rounded Corners 88">
              <a:extLst>
                <a:ext uri="{FF2B5EF4-FFF2-40B4-BE49-F238E27FC236}">
                  <a16:creationId xmlns:a16="http://schemas.microsoft.com/office/drawing/2014/main" id="{C6A14B76-1E99-625E-15F8-68BE9667FEFA}"/>
                </a:ext>
              </a:extLst>
            </p:cNvPr>
            <p:cNvSpPr/>
            <p:nvPr/>
          </p:nvSpPr>
          <p:spPr>
            <a:xfrm>
              <a:off x="2457102" y="5684516"/>
              <a:ext cx="853429" cy="516313"/>
            </a:xfrm>
            <a:prstGeom prst="roundRect">
              <a:avLst/>
            </a:prstGeom>
            <a:solidFill>
              <a:schemeClr val="tx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New Ideas</a:t>
              </a:r>
            </a:p>
          </p:txBody>
        </p:sp>
        <p:sp>
          <p:nvSpPr>
            <p:cNvPr id="90" name="Arrow: Curved Up 89">
              <a:extLst>
                <a:ext uri="{FF2B5EF4-FFF2-40B4-BE49-F238E27FC236}">
                  <a16:creationId xmlns:a16="http://schemas.microsoft.com/office/drawing/2014/main" id="{56BB44EA-5FCB-8047-DD97-C4EDAB721C57}"/>
                </a:ext>
              </a:extLst>
            </p:cNvPr>
            <p:cNvSpPr/>
            <p:nvPr/>
          </p:nvSpPr>
          <p:spPr>
            <a:xfrm flipH="1">
              <a:off x="2055573" y="4594447"/>
              <a:ext cx="6709304" cy="1315616"/>
            </a:xfrm>
            <a:prstGeom prst="curved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Rounded Corners 90">
              <a:extLst>
                <a:ext uri="{FF2B5EF4-FFF2-40B4-BE49-F238E27FC236}">
                  <a16:creationId xmlns:a16="http://schemas.microsoft.com/office/drawing/2014/main" id="{9309908F-7C5E-DF3E-99A3-E460E2BFD9E4}"/>
                </a:ext>
              </a:extLst>
            </p:cNvPr>
            <p:cNvSpPr/>
            <p:nvPr/>
          </p:nvSpPr>
          <p:spPr>
            <a:xfrm>
              <a:off x="4398640" y="5228450"/>
              <a:ext cx="853429" cy="516313"/>
            </a:xfrm>
            <a:prstGeom prst="roundRect">
              <a:avLst/>
            </a:prstGeom>
            <a:solidFill>
              <a:schemeClr val="tx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New Partners</a:t>
              </a:r>
            </a:p>
          </p:txBody>
        </p:sp>
      </p:grpSp>
      <p:grpSp>
        <p:nvGrpSpPr>
          <p:cNvPr id="92" name="Group 91">
            <a:extLst>
              <a:ext uri="{FF2B5EF4-FFF2-40B4-BE49-F238E27FC236}">
                <a16:creationId xmlns:a16="http://schemas.microsoft.com/office/drawing/2014/main" id="{D84B30A3-F9D6-7907-9656-13E787ACB77D}"/>
              </a:ext>
            </a:extLst>
          </p:cNvPr>
          <p:cNvGrpSpPr/>
          <p:nvPr/>
        </p:nvGrpSpPr>
        <p:grpSpPr>
          <a:xfrm>
            <a:off x="311132" y="1964486"/>
            <a:ext cx="9009483" cy="3381248"/>
            <a:chOff x="651848" y="2788405"/>
            <a:chExt cx="9009483" cy="3381248"/>
          </a:xfrm>
        </p:grpSpPr>
        <p:grpSp>
          <p:nvGrpSpPr>
            <p:cNvPr id="93" name="Group 92">
              <a:extLst>
                <a:ext uri="{FF2B5EF4-FFF2-40B4-BE49-F238E27FC236}">
                  <a16:creationId xmlns:a16="http://schemas.microsoft.com/office/drawing/2014/main" id="{430DB2CD-B494-81A3-BF67-B68FB97DC843}"/>
                </a:ext>
              </a:extLst>
            </p:cNvPr>
            <p:cNvGrpSpPr/>
            <p:nvPr/>
          </p:nvGrpSpPr>
          <p:grpSpPr>
            <a:xfrm>
              <a:off x="651848" y="2788405"/>
              <a:ext cx="9009483" cy="3381248"/>
              <a:chOff x="651848" y="2633255"/>
              <a:chExt cx="9009483" cy="3381248"/>
            </a:xfrm>
          </p:grpSpPr>
          <p:graphicFrame>
            <p:nvGraphicFramePr>
              <p:cNvPr id="96" name="Diagram 95">
                <a:extLst>
                  <a:ext uri="{FF2B5EF4-FFF2-40B4-BE49-F238E27FC236}">
                    <a16:creationId xmlns:a16="http://schemas.microsoft.com/office/drawing/2014/main" id="{62B120E3-117C-6D0F-F4F8-3CE487615679}"/>
                  </a:ext>
                </a:extLst>
              </p:cNvPr>
              <p:cNvGraphicFramePr/>
              <p:nvPr/>
            </p:nvGraphicFramePr>
            <p:xfrm>
              <a:off x="651848" y="2633255"/>
              <a:ext cx="9009483" cy="338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7" name="Straight Connector 96">
                <a:extLst>
                  <a:ext uri="{FF2B5EF4-FFF2-40B4-BE49-F238E27FC236}">
                    <a16:creationId xmlns:a16="http://schemas.microsoft.com/office/drawing/2014/main" id="{3099723A-A519-2B16-8EF9-A52E103421E1}"/>
                  </a:ext>
                </a:extLst>
              </p:cNvPr>
              <p:cNvCxnSpPr>
                <a:cxnSpLocks/>
              </p:cNvCxnSpPr>
              <p:nvPr/>
            </p:nvCxnSpPr>
            <p:spPr>
              <a:xfrm>
                <a:off x="5062465" y="3046306"/>
                <a:ext cx="2579306" cy="0"/>
              </a:xfrm>
              <a:prstGeom prst="line">
                <a:avLst/>
              </a:prstGeom>
              <a:ln w="76200">
                <a:prstDash val="dash"/>
              </a:ln>
            </p:spPr>
            <p:style>
              <a:lnRef idx="1">
                <a:schemeClr val="dk1"/>
              </a:lnRef>
              <a:fillRef idx="0">
                <a:schemeClr val="dk1"/>
              </a:fillRef>
              <a:effectRef idx="0">
                <a:schemeClr val="dk1"/>
              </a:effectRef>
              <a:fontRef idx="minor">
                <a:schemeClr val="tx1"/>
              </a:fontRef>
            </p:style>
          </p:cxnSp>
        </p:grpSp>
        <p:sp>
          <p:nvSpPr>
            <p:cNvPr id="94" name="Rectangle 93">
              <a:extLst>
                <a:ext uri="{FF2B5EF4-FFF2-40B4-BE49-F238E27FC236}">
                  <a16:creationId xmlns:a16="http://schemas.microsoft.com/office/drawing/2014/main" id="{AE159F38-5DC0-2FC7-7CBC-3267451E1B28}"/>
                </a:ext>
              </a:extLst>
            </p:cNvPr>
            <p:cNvSpPr/>
            <p:nvPr/>
          </p:nvSpPr>
          <p:spPr>
            <a:xfrm>
              <a:off x="3734814" y="2973912"/>
              <a:ext cx="1327651" cy="45508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venir Next LT Pro Demi" panose="020B0704020202020204" pitchFamily="34" charset="0"/>
                </a:rPr>
                <a:t>June</a:t>
              </a:r>
            </a:p>
          </p:txBody>
        </p:sp>
        <p:sp>
          <p:nvSpPr>
            <p:cNvPr id="95" name="Rectangle 94">
              <a:extLst>
                <a:ext uri="{FF2B5EF4-FFF2-40B4-BE49-F238E27FC236}">
                  <a16:creationId xmlns:a16="http://schemas.microsoft.com/office/drawing/2014/main" id="{8F8A1489-FF74-D640-C223-8664F9F1E121}"/>
                </a:ext>
              </a:extLst>
            </p:cNvPr>
            <p:cNvSpPr/>
            <p:nvPr/>
          </p:nvSpPr>
          <p:spPr>
            <a:xfrm>
              <a:off x="7714165" y="2999874"/>
              <a:ext cx="1327651" cy="455088"/>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venir Next LT Pro Demi" panose="020B0704020202020204" pitchFamily="34" charset="0"/>
                </a:rPr>
                <a:t>18 Nov</a:t>
              </a:r>
            </a:p>
          </p:txBody>
        </p:sp>
      </p:grpSp>
      <p:grpSp>
        <p:nvGrpSpPr>
          <p:cNvPr id="98" name="Group 97">
            <a:extLst>
              <a:ext uri="{FF2B5EF4-FFF2-40B4-BE49-F238E27FC236}">
                <a16:creationId xmlns:a16="http://schemas.microsoft.com/office/drawing/2014/main" id="{DD51A7F3-A246-4F7F-9EBC-A94E62C42091}"/>
              </a:ext>
            </a:extLst>
          </p:cNvPr>
          <p:cNvGrpSpPr/>
          <p:nvPr/>
        </p:nvGrpSpPr>
        <p:grpSpPr>
          <a:xfrm>
            <a:off x="8773495" y="1836898"/>
            <a:ext cx="2956838" cy="1135212"/>
            <a:chOff x="8356261" y="2192934"/>
            <a:chExt cx="2956838" cy="1135212"/>
          </a:xfrm>
        </p:grpSpPr>
        <p:sp>
          <p:nvSpPr>
            <p:cNvPr id="99" name="Arrow: Right 98">
              <a:extLst>
                <a:ext uri="{FF2B5EF4-FFF2-40B4-BE49-F238E27FC236}">
                  <a16:creationId xmlns:a16="http://schemas.microsoft.com/office/drawing/2014/main" id="{A4726130-9E2C-8F37-907C-83DAA8A9E379}"/>
                </a:ext>
              </a:extLst>
            </p:cNvPr>
            <p:cNvSpPr/>
            <p:nvPr/>
          </p:nvSpPr>
          <p:spPr>
            <a:xfrm>
              <a:off x="8356261" y="2586770"/>
              <a:ext cx="386524" cy="345529"/>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100" name="Rectangle: Rounded Corners 99">
              <a:extLst>
                <a:ext uri="{FF2B5EF4-FFF2-40B4-BE49-F238E27FC236}">
                  <a16:creationId xmlns:a16="http://schemas.microsoft.com/office/drawing/2014/main" id="{F4C18D79-89FF-D0EA-ED8F-DE114AA74C22}"/>
                </a:ext>
              </a:extLst>
            </p:cNvPr>
            <p:cNvSpPr/>
            <p:nvPr/>
          </p:nvSpPr>
          <p:spPr>
            <a:xfrm>
              <a:off x="8761447" y="2192934"/>
              <a:ext cx="2551652" cy="1135212"/>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u="sng" dirty="0">
                  <a:solidFill>
                    <a:schemeClr val="bg1"/>
                  </a:solidFill>
                  <a:latin typeface="Candara" panose="020E0502030303020204" pitchFamily="34" charset="0"/>
                </a:rPr>
                <a:t>Internal Policy</a:t>
              </a:r>
            </a:p>
            <a:p>
              <a:pPr algn="ctr"/>
              <a:r>
                <a:rPr lang="en-US" sz="1600" i="1" dirty="0">
                  <a:solidFill>
                    <a:schemeClr val="bg1"/>
                  </a:solidFill>
                  <a:latin typeface="Candara" panose="020E0502030303020204" pitchFamily="34" charset="0"/>
                </a:rPr>
                <a:t>5 business days prior to submission deadline</a:t>
              </a:r>
            </a:p>
          </p:txBody>
        </p:sp>
      </p:grpSp>
      <p:sp>
        <p:nvSpPr>
          <p:cNvPr id="107" name="Rectangle: Rounded Corners 106">
            <a:extLst>
              <a:ext uri="{FF2B5EF4-FFF2-40B4-BE49-F238E27FC236}">
                <a16:creationId xmlns:a16="http://schemas.microsoft.com/office/drawing/2014/main" id="{89FBD5D7-EA65-D3F3-43C7-6695FF2F5872}"/>
              </a:ext>
            </a:extLst>
          </p:cNvPr>
          <p:cNvSpPr/>
          <p:nvPr/>
        </p:nvSpPr>
        <p:spPr>
          <a:xfrm>
            <a:off x="928319" y="2047336"/>
            <a:ext cx="1827029" cy="122459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Learn PI Interests &amp; Vision</a:t>
            </a:r>
          </a:p>
        </p:txBody>
      </p:sp>
      <p:sp>
        <p:nvSpPr>
          <p:cNvPr id="108" name="Rectangle: Rounded Corners 107">
            <a:extLst>
              <a:ext uri="{FF2B5EF4-FFF2-40B4-BE49-F238E27FC236}">
                <a16:creationId xmlns:a16="http://schemas.microsoft.com/office/drawing/2014/main" id="{48705860-2011-3FE7-EBA7-D9C19F782C17}"/>
              </a:ext>
            </a:extLst>
          </p:cNvPr>
          <p:cNvSpPr/>
          <p:nvPr/>
        </p:nvSpPr>
        <p:spPr>
          <a:xfrm>
            <a:off x="2926843" y="2047336"/>
            <a:ext cx="1827029" cy="122459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Regularly Monitor &amp; Send to PIs</a:t>
            </a:r>
          </a:p>
        </p:txBody>
      </p:sp>
      <p:sp>
        <p:nvSpPr>
          <p:cNvPr id="109" name="Rectangle: Rounded Corners 108">
            <a:extLst>
              <a:ext uri="{FF2B5EF4-FFF2-40B4-BE49-F238E27FC236}">
                <a16:creationId xmlns:a16="http://schemas.microsoft.com/office/drawing/2014/main" id="{910A1048-104E-33F4-942A-C7199605B7FD}"/>
              </a:ext>
            </a:extLst>
          </p:cNvPr>
          <p:cNvSpPr/>
          <p:nvPr/>
        </p:nvSpPr>
        <p:spPr>
          <a:xfrm>
            <a:off x="4925367" y="2040924"/>
            <a:ext cx="1827029" cy="122459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Coordinate to Offer more Support</a:t>
            </a:r>
          </a:p>
        </p:txBody>
      </p:sp>
      <p:sp>
        <p:nvSpPr>
          <p:cNvPr id="110" name="Rectangle: Rounded Corners 109">
            <a:extLst>
              <a:ext uri="{FF2B5EF4-FFF2-40B4-BE49-F238E27FC236}">
                <a16:creationId xmlns:a16="http://schemas.microsoft.com/office/drawing/2014/main" id="{97C6F128-C658-99A1-C2A4-BE33125C28A6}"/>
              </a:ext>
            </a:extLst>
          </p:cNvPr>
          <p:cNvSpPr/>
          <p:nvPr/>
        </p:nvSpPr>
        <p:spPr>
          <a:xfrm>
            <a:off x="6920306" y="2018746"/>
            <a:ext cx="1827029" cy="122459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Lead the Monitoring of Progress</a:t>
            </a:r>
          </a:p>
        </p:txBody>
      </p:sp>
    </p:spTree>
    <p:extLst>
      <p:ext uri="{BB962C8B-B14F-4D97-AF65-F5344CB8AC3E}">
        <p14:creationId xmlns:p14="http://schemas.microsoft.com/office/powerpoint/2010/main" val="13784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13744-846A-C8D9-1815-C27C655B3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A3F2E-E26E-093A-9548-3333B53FED58}"/>
              </a:ext>
            </a:extLst>
          </p:cNvPr>
          <p:cNvSpPr>
            <a:spLocks noGrp="1"/>
          </p:cNvSpPr>
          <p:nvPr>
            <p:ph type="title"/>
          </p:nvPr>
        </p:nvSpPr>
        <p:spPr/>
        <p:txBody>
          <a:bodyPr/>
          <a:lstStyle/>
          <a:p>
            <a:r>
              <a:rPr lang="en-US" dirty="0"/>
              <a:t>Build Relationships &amp; Trust</a:t>
            </a:r>
          </a:p>
        </p:txBody>
      </p:sp>
      <p:sp>
        <p:nvSpPr>
          <p:cNvPr id="4" name="Slide Number Placeholder 3">
            <a:extLst>
              <a:ext uri="{FF2B5EF4-FFF2-40B4-BE49-F238E27FC236}">
                <a16:creationId xmlns:a16="http://schemas.microsoft.com/office/drawing/2014/main" id="{ADCF5479-7935-FE60-73F9-3F26F8B1626B}"/>
              </a:ext>
            </a:extLst>
          </p:cNvPr>
          <p:cNvSpPr>
            <a:spLocks noGrp="1"/>
          </p:cNvSpPr>
          <p:nvPr>
            <p:ph type="sldNum" sz="quarter" idx="4"/>
          </p:nvPr>
        </p:nvSpPr>
        <p:spPr/>
        <p:txBody>
          <a:bodyPr/>
          <a:lstStyle/>
          <a:p>
            <a:fld id="{6FF4E196-A010-480C-A078-61D4EF757EA8}" type="slidenum">
              <a:rPr lang="en-US" smtClean="0"/>
              <a:t>15</a:t>
            </a:fld>
            <a:endParaRPr lang="en-US"/>
          </a:p>
        </p:txBody>
      </p:sp>
      <p:sp>
        <p:nvSpPr>
          <p:cNvPr id="85" name="Content Placeholder 2">
            <a:extLst>
              <a:ext uri="{FF2B5EF4-FFF2-40B4-BE49-F238E27FC236}">
                <a16:creationId xmlns:a16="http://schemas.microsoft.com/office/drawing/2014/main" id="{047B1542-7251-67C4-AF0B-E654862FE6CF}"/>
              </a:ext>
            </a:extLst>
          </p:cNvPr>
          <p:cNvSpPr>
            <a:spLocks noGrp="1"/>
          </p:cNvSpPr>
          <p:nvPr>
            <p:ph idx="1"/>
          </p:nvPr>
        </p:nvSpPr>
        <p:spPr>
          <a:xfrm>
            <a:off x="1246412" y="3909907"/>
            <a:ext cx="9085017" cy="2113278"/>
          </a:xfrm>
        </p:spPr>
        <p:txBody>
          <a:bodyPr>
            <a:normAutofit/>
          </a:bodyPr>
          <a:lstStyle/>
          <a:p>
            <a:pPr marL="0" marR="0" lvl="0" indent="0">
              <a:lnSpc>
                <a:spcPct val="107000"/>
              </a:lnSpc>
              <a:spcBef>
                <a:spcPts val="0"/>
              </a:spcBef>
              <a:spcAft>
                <a:spcPts val="0"/>
              </a:spcAft>
              <a:buNone/>
            </a:pPr>
            <a:r>
              <a:rPr lang="en-US" sz="320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Network &amp; Build Community</a:t>
            </a:r>
          </a:p>
          <a:p>
            <a:pPr>
              <a:lnSpc>
                <a:spcPct val="107000"/>
              </a:lnSpc>
              <a:spcBef>
                <a:spcPts val="0"/>
              </a:spcBef>
            </a:pPr>
            <a:r>
              <a:rPr lang="en-US" sz="24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Attend Conferences</a:t>
            </a:r>
          </a:p>
          <a:p>
            <a:pPr>
              <a:lnSpc>
                <a:spcPct val="107000"/>
              </a:lnSpc>
              <a:spcBef>
                <a:spcPts val="0"/>
              </a:spcBef>
            </a:pPr>
            <a:r>
              <a:rPr lang="en-US" sz="24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Attend Campus Events/Research Seminars (many are free)</a:t>
            </a:r>
          </a:p>
          <a:p>
            <a:pPr lvl="1">
              <a:lnSpc>
                <a:spcPct val="107000"/>
              </a:lnSpc>
              <a:spcBef>
                <a:spcPts val="0"/>
              </a:spcBef>
            </a:pPr>
            <a:r>
              <a:rPr lang="en-US"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Read Newsletters (campus, college, department-level events)</a:t>
            </a:r>
            <a:endParaRPr lang="en-US"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4800" u="sng" dirty="0">
              <a:solidFill>
                <a:schemeClr val="tx2"/>
              </a:solidFill>
            </a:endParaRPr>
          </a:p>
        </p:txBody>
      </p:sp>
      <p:sp>
        <p:nvSpPr>
          <p:cNvPr id="107" name="Rectangle: Rounded Corners 106">
            <a:extLst>
              <a:ext uri="{FF2B5EF4-FFF2-40B4-BE49-F238E27FC236}">
                <a16:creationId xmlns:a16="http://schemas.microsoft.com/office/drawing/2014/main" id="{2B20E2C3-BBB9-A8CE-99A3-EA9593BD978B}"/>
              </a:ext>
            </a:extLst>
          </p:cNvPr>
          <p:cNvSpPr/>
          <p:nvPr/>
        </p:nvSpPr>
        <p:spPr>
          <a:xfrm>
            <a:off x="2453495" y="2313965"/>
            <a:ext cx="1977671" cy="1325563"/>
          </a:xfrm>
          <a:prstGeom prst="roundRect">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Learn PI Interests &amp; Vision</a:t>
            </a:r>
          </a:p>
        </p:txBody>
      </p:sp>
      <p:sp>
        <p:nvSpPr>
          <p:cNvPr id="108" name="Rectangle: Rounded Corners 107">
            <a:extLst>
              <a:ext uri="{FF2B5EF4-FFF2-40B4-BE49-F238E27FC236}">
                <a16:creationId xmlns:a16="http://schemas.microsoft.com/office/drawing/2014/main" id="{1B6EF4F0-F111-F1A5-8C60-813F2EEA8306}"/>
              </a:ext>
            </a:extLst>
          </p:cNvPr>
          <p:cNvSpPr/>
          <p:nvPr/>
        </p:nvSpPr>
        <p:spPr>
          <a:xfrm>
            <a:off x="4800086" y="2313965"/>
            <a:ext cx="1977671" cy="1325563"/>
          </a:xfrm>
          <a:prstGeom prst="roundRect">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Regularly Monitor &amp; Send to PIs</a:t>
            </a:r>
          </a:p>
        </p:txBody>
      </p:sp>
      <p:sp>
        <p:nvSpPr>
          <p:cNvPr id="109" name="Rectangle: Rounded Corners 108">
            <a:extLst>
              <a:ext uri="{FF2B5EF4-FFF2-40B4-BE49-F238E27FC236}">
                <a16:creationId xmlns:a16="http://schemas.microsoft.com/office/drawing/2014/main" id="{F699E52D-C725-04B9-2C11-2A97C94A8E82}"/>
              </a:ext>
            </a:extLst>
          </p:cNvPr>
          <p:cNvSpPr/>
          <p:nvPr/>
        </p:nvSpPr>
        <p:spPr>
          <a:xfrm>
            <a:off x="7146677" y="2313966"/>
            <a:ext cx="1977671" cy="1325563"/>
          </a:xfrm>
          <a:prstGeom prst="roundRect">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Coordinate to Offer More Support</a:t>
            </a:r>
          </a:p>
        </p:txBody>
      </p:sp>
      <p:sp>
        <p:nvSpPr>
          <p:cNvPr id="110" name="Rectangle: Rounded Corners 109">
            <a:extLst>
              <a:ext uri="{FF2B5EF4-FFF2-40B4-BE49-F238E27FC236}">
                <a16:creationId xmlns:a16="http://schemas.microsoft.com/office/drawing/2014/main" id="{0EF9DAC6-7DCA-2924-20D3-5FACF1B48B76}"/>
              </a:ext>
            </a:extLst>
          </p:cNvPr>
          <p:cNvSpPr/>
          <p:nvPr/>
        </p:nvSpPr>
        <p:spPr>
          <a:xfrm>
            <a:off x="9493268" y="2313965"/>
            <a:ext cx="1977671" cy="1325563"/>
          </a:xfrm>
          <a:prstGeom prst="roundRect">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Lead the Monitoring of Progress</a:t>
            </a:r>
          </a:p>
        </p:txBody>
      </p:sp>
      <p:pic>
        <p:nvPicPr>
          <p:cNvPr id="3" name="Graphic 2" descr="Users with solid fill">
            <a:extLst>
              <a:ext uri="{FF2B5EF4-FFF2-40B4-BE49-F238E27FC236}">
                <a16:creationId xmlns:a16="http://schemas.microsoft.com/office/drawing/2014/main" id="{4C0DAFD9-614D-07BA-2FFA-69E32F51B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503" y="2014950"/>
            <a:ext cx="1791515" cy="1791515"/>
          </a:xfrm>
          <a:prstGeom prst="rect">
            <a:avLst/>
          </a:prstGeom>
        </p:spPr>
      </p:pic>
    </p:spTree>
    <p:extLst>
      <p:ext uri="{BB962C8B-B14F-4D97-AF65-F5344CB8AC3E}">
        <p14:creationId xmlns:p14="http://schemas.microsoft.com/office/powerpoint/2010/main" val="111502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D8D2-C96B-7F20-CCE5-E59CC62DB629}"/>
              </a:ext>
            </a:extLst>
          </p:cNvPr>
          <p:cNvSpPr>
            <a:spLocks noGrp="1"/>
          </p:cNvSpPr>
          <p:nvPr>
            <p:ph type="title"/>
          </p:nvPr>
        </p:nvSpPr>
        <p:spPr/>
        <p:txBody>
          <a:bodyPr/>
          <a:lstStyle/>
          <a:p>
            <a:r>
              <a:rPr lang="en-US" dirty="0"/>
              <a:t>Area of Assistance 2: During Proposal </a:t>
            </a:r>
          </a:p>
        </p:txBody>
      </p:sp>
      <p:sp>
        <p:nvSpPr>
          <p:cNvPr id="4" name="Slide Number Placeholder 3">
            <a:extLst>
              <a:ext uri="{FF2B5EF4-FFF2-40B4-BE49-F238E27FC236}">
                <a16:creationId xmlns:a16="http://schemas.microsoft.com/office/drawing/2014/main" id="{F0D6539F-8627-30A8-B8E2-A93FDF32640A}"/>
              </a:ext>
            </a:extLst>
          </p:cNvPr>
          <p:cNvSpPr>
            <a:spLocks noGrp="1"/>
          </p:cNvSpPr>
          <p:nvPr>
            <p:ph type="sldNum" sz="quarter" idx="4"/>
          </p:nvPr>
        </p:nvSpPr>
        <p:spPr/>
        <p:txBody>
          <a:bodyPr/>
          <a:lstStyle/>
          <a:p>
            <a:fld id="{6FF4E196-A010-480C-A078-61D4EF757EA8}" type="slidenum">
              <a:rPr lang="en-US" smtClean="0"/>
              <a:t>16</a:t>
            </a:fld>
            <a:endParaRPr lang="en-US"/>
          </a:p>
        </p:txBody>
      </p:sp>
      <p:pic>
        <p:nvPicPr>
          <p:cNvPr id="1026" name="Picture 2" descr="How to Market a Book (2023 Guide ...">
            <a:extLst>
              <a:ext uri="{FF2B5EF4-FFF2-40B4-BE49-F238E27FC236}">
                <a16:creationId xmlns:a16="http://schemas.microsoft.com/office/drawing/2014/main" id="{163DE17B-6BDD-08F4-D65F-0A50C948E6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436" y="3024133"/>
            <a:ext cx="4200320" cy="3038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surd Self-Published E-Books ...">
            <a:extLst>
              <a:ext uri="{FF2B5EF4-FFF2-40B4-BE49-F238E27FC236}">
                <a16:creationId xmlns:a16="http://schemas.microsoft.com/office/drawing/2014/main" id="{326ED960-3F25-25C1-9989-F78ED78C1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580" y="3100453"/>
            <a:ext cx="1985700" cy="316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onstellation of Vital Phenomena: A Novel - Kindle edition by Marra,  Anthony. Literature &amp; Fiction Kindle eBooks @ Amazon.com.">
            <a:extLst>
              <a:ext uri="{FF2B5EF4-FFF2-40B4-BE49-F238E27FC236}">
                <a16:creationId xmlns:a16="http://schemas.microsoft.com/office/drawing/2014/main" id="{3889148B-4D18-D445-1086-5E4D4BBE8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220" y="2078883"/>
            <a:ext cx="2162175"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E77C66E0-0D67-85C2-FBCC-B5E2CFC9C0D5}"/>
              </a:ext>
            </a:extLst>
          </p:cNvPr>
          <p:cNvSpPr/>
          <p:nvPr/>
        </p:nvSpPr>
        <p:spPr>
          <a:xfrm>
            <a:off x="2777363" y="2416208"/>
            <a:ext cx="2833635" cy="121585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940932-6800-AD1D-C121-6C909966AE9B}"/>
              </a:ext>
            </a:extLst>
          </p:cNvPr>
          <p:cNvSpPr txBox="1"/>
          <p:nvPr/>
        </p:nvSpPr>
        <p:spPr>
          <a:xfrm>
            <a:off x="2828731" y="2731121"/>
            <a:ext cx="2632981" cy="369332"/>
          </a:xfrm>
          <a:prstGeom prst="rect">
            <a:avLst/>
          </a:prstGeom>
          <a:noFill/>
        </p:spPr>
        <p:txBody>
          <a:bodyPr wrap="square" rtlCol="0">
            <a:spAutoFit/>
          </a:bodyPr>
          <a:lstStyle/>
          <a:p>
            <a:pPr algn="ctr"/>
            <a:r>
              <a:rPr lang="en-US" dirty="0">
                <a:solidFill>
                  <a:schemeClr val="bg1"/>
                </a:solidFill>
              </a:rPr>
              <a:t>Oo . . . This looks good . . .</a:t>
            </a:r>
          </a:p>
        </p:txBody>
      </p:sp>
    </p:spTree>
    <p:extLst>
      <p:ext uri="{BB962C8B-B14F-4D97-AF65-F5344CB8AC3E}">
        <p14:creationId xmlns:p14="http://schemas.microsoft.com/office/powerpoint/2010/main" val="56360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1788-DBD6-D8DA-4FEF-49DBFE80B32A}"/>
              </a:ext>
            </a:extLst>
          </p:cNvPr>
          <p:cNvSpPr>
            <a:spLocks noGrp="1"/>
          </p:cNvSpPr>
          <p:nvPr>
            <p:ph type="title"/>
          </p:nvPr>
        </p:nvSpPr>
        <p:spPr/>
        <p:txBody>
          <a:bodyPr/>
          <a:lstStyle/>
          <a:p>
            <a:r>
              <a:rPr lang="en-US" dirty="0"/>
              <a:t>Role 1</a:t>
            </a:r>
          </a:p>
        </p:txBody>
      </p:sp>
      <p:sp>
        <p:nvSpPr>
          <p:cNvPr id="3" name="Content Placeholder 2">
            <a:extLst>
              <a:ext uri="{FF2B5EF4-FFF2-40B4-BE49-F238E27FC236}">
                <a16:creationId xmlns:a16="http://schemas.microsoft.com/office/drawing/2014/main" id="{8ADBB067-6890-181A-E1AD-4DB8E15FA0D7}"/>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3ACC53A0-0D9F-7065-58FA-8C07815D30E6}"/>
              </a:ext>
            </a:extLst>
          </p:cNvPr>
          <p:cNvSpPr>
            <a:spLocks noGrp="1"/>
          </p:cNvSpPr>
          <p:nvPr>
            <p:ph type="sldNum" sz="quarter" idx="4"/>
          </p:nvPr>
        </p:nvSpPr>
        <p:spPr/>
        <p:txBody>
          <a:bodyPr/>
          <a:lstStyle/>
          <a:p>
            <a:fld id="{6FF4E196-A010-480C-A078-61D4EF757EA8}" type="slidenum">
              <a:rPr lang="en-US" smtClean="0"/>
              <a:t>17</a:t>
            </a:fld>
            <a:endParaRPr lang="en-US"/>
          </a:p>
        </p:txBody>
      </p:sp>
      <p:sp>
        <p:nvSpPr>
          <p:cNvPr id="5" name="Rectangle 4">
            <a:extLst>
              <a:ext uri="{FF2B5EF4-FFF2-40B4-BE49-F238E27FC236}">
                <a16:creationId xmlns:a16="http://schemas.microsoft.com/office/drawing/2014/main" id="{B5FC181D-94B8-089C-D92B-84E4B440FA7D}"/>
              </a:ext>
            </a:extLst>
          </p:cNvPr>
          <p:cNvSpPr/>
          <p:nvPr/>
        </p:nvSpPr>
        <p:spPr>
          <a:xfrm>
            <a:off x="1306286" y="2160396"/>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Objective Mapping</a:t>
            </a:r>
          </a:p>
        </p:txBody>
      </p:sp>
      <p:sp>
        <p:nvSpPr>
          <p:cNvPr id="6" name="Rectangle 5">
            <a:extLst>
              <a:ext uri="{FF2B5EF4-FFF2-40B4-BE49-F238E27FC236}">
                <a16:creationId xmlns:a16="http://schemas.microsoft.com/office/drawing/2014/main" id="{246A71BA-8D2B-18CD-544A-B93F8BD141CA}"/>
              </a:ext>
            </a:extLst>
          </p:cNvPr>
          <p:cNvSpPr/>
          <p:nvPr/>
        </p:nvSpPr>
        <p:spPr>
          <a:xfrm>
            <a:off x="7258261" y="2160396"/>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Meeting Framework Map</a:t>
            </a:r>
          </a:p>
        </p:txBody>
      </p:sp>
      <p:sp>
        <p:nvSpPr>
          <p:cNvPr id="7" name="Rectangle 6">
            <a:extLst>
              <a:ext uri="{FF2B5EF4-FFF2-40B4-BE49-F238E27FC236}">
                <a16:creationId xmlns:a16="http://schemas.microsoft.com/office/drawing/2014/main" id="{B4E5E87E-92D5-0D54-D941-D2ED66C2A980}"/>
              </a:ext>
            </a:extLst>
          </p:cNvPr>
          <p:cNvSpPr/>
          <p:nvPr/>
        </p:nvSpPr>
        <p:spPr>
          <a:xfrm>
            <a:off x="1306286" y="4332515"/>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Roles/Responsibilities Checklist</a:t>
            </a:r>
          </a:p>
        </p:txBody>
      </p:sp>
      <p:sp>
        <p:nvSpPr>
          <p:cNvPr id="8" name="Rectangle 7">
            <a:extLst>
              <a:ext uri="{FF2B5EF4-FFF2-40B4-BE49-F238E27FC236}">
                <a16:creationId xmlns:a16="http://schemas.microsoft.com/office/drawing/2014/main" id="{289601FF-CDBF-F2D5-269C-4F518FB53A72}"/>
              </a:ext>
            </a:extLst>
          </p:cNvPr>
          <p:cNvSpPr/>
          <p:nvPr/>
        </p:nvSpPr>
        <p:spPr>
          <a:xfrm>
            <a:off x="7258261" y="4332514"/>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Proposal Style Guide</a:t>
            </a:r>
          </a:p>
        </p:txBody>
      </p:sp>
      <p:sp>
        <p:nvSpPr>
          <p:cNvPr id="9" name="Oval 8">
            <a:extLst>
              <a:ext uri="{FF2B5EF4-FFF2-40B4-BE49-F238E27FC236}">
                <a16:creationId xmlns:a16="http://schemas.microsoft.com/office/drawing/2014/main" id="{3203D750-6863-63CE-1C87-6CA041192FBE}"/>
              </a:ext>
            </a:extLst>
          </p:cNvPr>
          <p:cNvSpPr/>
          <p:nvPr/>
        </p:nvSpPr>
        <p:spPr>
          <a:xfrm>
            <a:off x="4649037" y="2823177"/>
            <a:ext cx="2893925" cy="23416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a:t>
            </a:r>
          </a:p>
        </p:txBody>
      </p:sp>
    </p:spTree>
    <p:extLst>
      <p:ext uri="{BB962C8B-B14F-4D97-AF65-F5344CB8AC3E}">
        <p14:creationId xmlns:p14="http://schemas.microsoft.com/office/powerpoint/2010/main" val="37381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FF75-8EE8-FAFB-64E3-8D3DDEA9211B}"/>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F84B59D-7D99-BBB5-C475-2F52C961E0EC}"/>
              </a:ext>
            </a:extLst>
          </p:cNvPr>
          <p:cNvSpPr>
            <a:spLocks noGrp="1"/>
          </p:cNvSpPr>
          <p:nvPr>
            <p:ph type="sldNum" sz="quarter" idx="4"/>
          </p:nvPr>
        </p:nvSpPr>
        <p:spPr/>
        <p:txBody>
          <a:bodyPr/>
          <a:lstStyle/>
          <a:p>
            <a:fld id="{6FF4E196-A010-480C-A078-61D4EF757EA8}" type="slidenum">
              <a:rPr lang="en-US" smtClean="0"/>
              <a:t>18</a:t>
            </a:fld>
            <a:endParaRPr lang="en-US"/>
          </a:p>
        </p:txBody>
      </p:sp>
      <p:pic>
        <p:nvPicPr>
          <p:cNvPr id="2050" name="Picture 2" descr="Lucy Calkins program closure: How ...">
            <a:extLst>
              <a:ext uri="{FF2B5EF4-FFF2-40B4-BE49-F238E27FC236}">
                <a16:creationId xmlns:a16="http://schemas.microsoft.com/office/drawing/2014/main" id="{3F9018D1-A429-A644-2597-79AC32E3D7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5830" y="2635714"/>
            <a:ext cx="3965740" cy="263902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BCF6BB9A-66FD-6EA4-6A63-08266B64BE6C}"/>
              </a:ext>
            </a:extLst>
          </p:cNvPr>
          <p:cNvSpPr/>
          <p:nvPr/>
        </p:nvSpPr>
        <p:spPr>
          <a:xfrm>
            <a:off x="7949262" y="1828898"/>
            <a:ext cx="1962364" cy="11507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the 9</a:t>
            </a:r>
            <a:r>
              <a:rPr lang="en-US" baseline="30000" dirty="0"/>
              <a:t>th</a:t>
            </a:r>
            <a:r>
              <a:rPr lang="en-US" dirty="0"/>
              <a:t> typo on this page!” </a:t>
            </a:r>
          </a:p>
        </p:txBody>
      </p:sp>
      <p:sp>
        <p:nvSpPr>
          <p:cNvPr id="6" name="Speech Bubble: Oval 5">
            <a:extLst>
              <a:ext uri="{FF2B5EF4-FFF2-40B4-BE49-F238E27FC236}">
                <a16:creationId xmlns:a16="http://schemas.microsoft.com/office/drawing/2014/main" id="{0AFFD6E8-4F59-16C5-79CD-3239D947224C}"/>
              </a:ext>
            </a:extLst>
          </p:cNvPr>
          <p:cNvSpPr/>
          <p:nvPr/>
        </p:nvSpPr>
        <p:spPr>
          <a:xfrm>
            <a:off x="1380811" y="1710016"/>
            <a:ext cx="2744639" cy="1044580"/>
          </a:xfrm>
          <a:prstGeom prst="wedgeEllipseCallout">
            <a:avLst>
              <a:gd name="adj1" fmla="val 47782"/>
              <a:gd name="adj2" fmla="val 694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“Did 10 people write this?”</a:t>
            </a:r>
          </a:p>
        </p:txBody>
      </p:sp>
      <p:sp>
        <p:nvSpPr>
          <p:cNvPr id="7" name="Speech Bubble: Oval 6">
            <a:extLst>
              <a:ext uri="{FF2B5EF4-FFF2-40B4-BE49-F238E27FC236}">
                <a16:creationId xmlns:a16="http://schemas.microsoft.com/office/drawing/2014/main" id="{82F44358-91AB-67FC-1E16-5570C0CCB47F}"/>
              </a:ext>
            </a:extLst>
          </p:cNvPr>
          <p:cNvSpPr/>
          <p:nvPr/>
        </p:nvSpPr>
        <p:spPr>
          <a:xfrm>
            <a:off x="1073454" y="3127355"/>
            <a:ext cx="2744639" cy="1044580"/>
          </a:xfrm>
          <a:prstGeom prst="wedgeEllipseCallout">
            <a:avLst>
              <a:gd name="adj1" fmla="val 47782"/>
              <a:gd name="adj2" fmla="val 694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eyes hurt!” </a:t>
            </a:r>
          </a:p>
        </p:txBody>
      </p:sp>
      <p:sp>
        <p:nvSpPr>
          <p:cNvPr id="8" name="Speech Bubble: Oval 7">
            <a:extLst>
              <a:ext uri="{FF2B5EF4-FFF2-40B4-BE49-F238E27FC236}">
                <a16:creationId xmlns:a16="http://schemas.microsoft.com/office/drawing/2014/main" id="{4FA87789-1487-0E9F-6B17-C94DACE55F16}"/>
              </a:ext>
            </a:extLst>
          </p:cNvPr>
          <p:cNvSpPr/>
          <p:nvPr/>
        </p:nvSpPr>
        <p:spPr>
          <a:xfrm>
            <a:off x="8539306" y="3264130"/>
            <a:ext cx="2744639" cy="1044580"/>
          </a:xfrm>
          <a:prstGeom prst="wedgeEllipseCallout">
            <a:avLst>
              <a:gd name="adj1" fmla="val -23975"/>
              <a:gd name="adj2" fmla="val 714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“They said the opposite three pages ago!” </a:t>
            </a:r>
          </a:p>
        </p:txBody>
      </p:sp>
      <p:sp>
        <p:nvSpPr>
          <p:cNvPr id="9" name="Speech Bubble: Oval 8">
            <a:extLst>
              <a:ext uri="{FF2B5EF4-FFF2-40B4-BE49-F238E27FC236}">
                <a16:creationId xmlns:a16="http://schemas.microsoft.com/office/drawing/2014/main" id="{B8DC2DA8-0230-8052-740B-33D3477AAA10}"/>
              </a:ext>
            </a:extLst>
          </p:cNvPr>
          <p:cNvSpPr/>
          <p:nvPr/>
        </p:nvSpPr>
        <p:spPr>
          <a:xfrm>
            <a:off x="4723680" y="1452924"/>
            <a:ext cx="2744639" cy="1044580"/>
          </a:xfrm>
          <a:prstGeom prst="wedgeEllipseCallout">
            <a:avLst>
              <a:gd name="adj1" fmla="val -23975"/>
              <a:gd name="adj2" fmla="val 714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does that even </a:t>
            </a:r>
            <a:r>
              <a:rPr lang="en-US" i="1" dirty="0"/>
              <a:t>mean?</a:t>
            </a:r>
            <a:r>
              <a:rPr lang="en-US" dirty="0"/>
              <a:t>”</a:t>
            </a:r>
          </a:p>
        </p:txBody>
      </p:sp>
      <p:sp>
        <p:nvSpPr>
          <p:cNvPr id="10" name="Speech Bubble: Oval 9">
            <a:extLst>
              <a:ext uri="{FF2B5EF4-FFF2-40B4-BE49-F238E27FC236}">
                <a16:creationId xmlns:a16="http://schemas.microsoft.com/office/drawing/2014/main" id="{DDF48E40-60C3-D012-E494-460E58F5BA21}"/>
              </a:ext>
            </a:extLst>
          </p:cNvPr>
          <p:cNvSpPr/>
          <p:nvPr/>
        </p:nvSpPr>
        <p:spPr>
          <a:xfrm>
            <a:off x="1153840" y="4752444"/>
            <a:ext cx="2744639" cy="1044580"/>
          </a:xfrm>
          <a:prstGeom prst="wedgeEllipseCallout">
            <a:avLst>
              <a:gd name="adj1" fmla="val 60596"/>
              <a:gd name="adj2" fmla="val -363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“Plain language, please!” </a:t>
            </a:r>
          </a:p>
        </p:txBody>
      </p:sp>
      <p:sp>
        <p:nvSpPr>
          <p:cNvPr id="11" name="Speech Bubble: Oval 10">
            <a:extLst>
              <a:ext uri="{FF2B5EF4-FFF2-40B4-BE49-F238E27FC236}">
                <a16:creationId xmlns:a16="http://schemas.microsoft.com/office/drawing/2014/main" id="{5C155165-198B-B5AE-0605-4B86B9FCC698}"/>
              </a:ext>
            </a:extLst>
          </p:cNvPr>
          <p:cNvSpPr/>
          <p:nvPr/>
        </p:nvSpPr>
        <p:spPr>
          <a:xfrm>
            <a:off x="8472684" y="4837572"/>
            <a:ext cx="2744639" cy="1044580"/>
          </a:xfrm>
          <a:prstGeom prst="wedgeEllipseCallout">
            <a:avLst>
              <a:gd name="adj1" fmla="val -58755"/>
              <a:gd name="adj2" fmla="val -401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graphic is saying something else!”</a:t>
            </a:r>
          </a:p>
        </p:txBody>
      </p:sp>
      <p:sp>
        <p:nvSpPr>
          <p:cNvPr id="12" name="Speech Bubble: Oval 11">
            <a:extLst>
              <a:ext uri="{FF2B5EF4-FFF2-40B4-BE49-F238E27FC236}">
                <a16:creationId xmlns:a16="http://schemas.microsoft.com/office/drawing/2014/main" id="{0D4D2C01-DDDB-55D0-CC38-45A075E08119}"/>
              </a:ext>
            </a:extLst>
          </p:cNvPr>
          <p:cNvSpPr/>
          <p:nvPr/>
        </p:nvSpPr>
        <p:spPr>
          <a:xfrm>
            <a:off x="4957210" y="5448295"/>
            <a:ext cx="2744639" cy="1044580"/>
          </a:xfrm>
          <a:prstGeom prst="wedgeEllipseCallout">
            <a:avLst>
              <a:gd name="adj1" fmla="val -23193"/>
              <a:gd name="adj2" fmla="val -67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“They didn’t even cite the write table!” </a:t>
            </a:r>
          </a:p>
        </p:txBody>
      </p:sp>
      <p:pic>
        <p:nvPicPr>
          <p:cNvPr id="14" name="Picture 13" descr="A cartoon of a green monster&#10;&#10;Description automatically generated">
            <a:extLst>
              <a:ext uri="{FF2B5EF4-FFF2-40B4-BE49-F238E27FC236}">
                <a16:creationId xmlns:a16="http://schemas.microsoft.com/office/drawing/2014/main" id="{A9324A9D-DE2E-0FD9-ED58-60A04449D15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516496">
            <a:off x="-624443" y="3291995"/>
            <a:ext cx="1896386" cy="3814584"/>
          </a:xfrm>
          <a:prstGeom prst="rect">
            <a:avLst/>
          </a:prstGeom>
        </p:spPr>
      </p:pic>
      <p:sp>
        <p:nvSpPr>
          <p:cNvPr id="15" name="TextBox 14">
            <a:extLst>
              <a:ext uri="{FF2B5EF4-FFF2-40B4-BE49-F238E27FC236}">
                <a16:creationId xmlns:a16="http://schemas.microsoft.com/office/drawing/2014/main" id="{3AF1B8EB-462F-C364-5C84-6C49C0193027}"/>
              </a:ext>
            </a:extLst>
          </p:cNvPr>
          <p:cNvSpPr txBox="1"/>
          <p:nvPr/>
        </p:nvSpPr>
        <p:spPr>
          <a:xfrm rot="2516496">
            <a:off x="-404104" y="7203066"/>
            <a:ext cx="1896386" cy="369332"/>
          </a:xfrm>
          <a:prstGeom prst="rect">
            <a:avLst/>
          </a:prstGeom>
          <a:noFill/>
        </p:spPr>
        <p:txBody>
          <a:bodyPr wrap="square" rtlCol="0">
            <a:spAutoFit/>
          </a:bodyPr>
          <a:lstStyle/>
          <a:p>
            <a:r>
              <a:rPr lang="en-US" sz="900">
                <a:hlinkClick r:id="rId5" tooltip="https://freepngimg.com/png/66164-monster-frankensteins-young-baragon-frankenstein-victor"/>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321784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1FF9-6824-B65C-8C5F-2D492AAB3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3CC9E-0A96-0880-9AE6-744D383EE9E0}"/>
              </a:ext>
            </a:extLst>
          </p:cNvPr>
          <p:cNvSpPr>
            <a:spLocks noGrp="1"/>
          </p:cNvSpPr>
          <p:nvPr>
            <p:ph type="title"/>
          </p:nvPr>
        </p:nvSpPr>
        <p:spPr/>
        <p:txBody>
          <a:bodyPr/>
          <a:lstStyle/>
          <a:p>
            <a:r>
              <a:rPr lang="en-US" dirty="0"/>
              <a:t>Role 2</a:t>
            </a:r>
          </a:p>
        </p:txBody>
      </p:sp>
      <p:sp>
        <p:nvSpPr>
          <p:cNvPr id="3" name="Content Placeholder 2">
            <a:extLst>
              <a:ext uri="{FF2B5EF4-FFF2-40B4-BE49-F238E27FC236}">
                <a16:creationId xmlns:a16="http://schemas.microsoft.com/office/drawing/2014/main" id="{0AFD1883-ED03-1AE2-6294-AEE579C40D7C}"/>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AA107A62-4ED7-C72F-2C0D-45D7B8F2631D}"/>
              </a:ext>
            </a:extLst>
          </p:cNvPr>
          <p:cNvSpPr>
            <a:spLocks noGrp="1"/>
          </p:cNvSpPr>
          <p:nvPr>
            <p:ph type="sldNum" sz="quarter" idx="4"/>
          </p:nvPr>
        </p:nvSpPr>
        <p:spPr/>
        <p:txBody>
          <a:bodyPr/>
          <a:lstStyle/>
          <a:p>
            <a:fld id="{6FF4E196-A010-480C-A078-61D4EF757EA8}" type="slidenum">
              <a:rPr lang="en-US" smtClean="0"/>
              <a:t>19</a:t>
            </a:fld>
            <a:endParaRPr lang="en-US"/>
          </a:p>
        </p:txBody>
      </p:sp>
      <p:sp>
        <p:nvSpPr>
          <p:cNvPr id="5" name="Rectangle 4">
            <a:extLst>
              <a:ext uri="{FF2B5EF4-FFF2-40B4-BE49-F238E27FC236}">
                <a16:creationId xmlns:a16="http://schemas.microsoft.com/office/drawing/2014/main" id="{183C7811-173B-B3C4-A37B-AE80EECAA688}"/>
              </a:ext>
            </a:extLst>
          </p:cNvPr>
          <p:cNvSpPr/>
          <p:nvPr/>
        </p:nvSpPr>
        <p:spPr>
          <a:xfrm>
            <a:off x="1306286" y="2160396"/>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Matching to the NOA</a:t>
            </a:r>
          </a:p>
        </p:txBody>
      </p:sp>
      <p:sp>
        <p:nvSpPr>
          <p:cNvPr id="6" name="Rectangle 5">
            <a:extLst>
              <a:ext uri="{FF2B5EF4-FFF2-40B4-BE49-F238E27FC236}">
                <a16:creationId xmlns:a16="http://schemas.microsoft.com/office/drawing/2014/main" id="{528873C0-1ED9-A333-F578-4B0DB8750A3C}"/>
              </a:ext>
            </a:extLst>
          </p:cNvPr>
          <p:cNvSpPr/>
          <p:nvPr/>
        </p:nvSpPr>
        <p:spPr>
          <a:xfrm>
            <a:off x="7258261" y="2160396"/>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Play keyword catch</a:t>
            </a:r>
          </a:p>
        </p:txBody>
      </p:sp>
      <p:sp>
        <p:nvSpPr>
          <p:cNvPr id="7" name="Rectangle 6">
            <a:extLst>
              <a:ext uri="{FF2B5EF4-FFF2-40B4-BE49-F238E27FC236}">
                <a16:creationId xmlns:a16="http://schemas.microsoft.com/office/drawing/2014/main" id="{4F6BB166-FDE5-CC27-2A85-C63D72C434B9}"/>
              </a:ext>
            </a:extLst>
          </p:cNvPr>
          <p:cNvSpPr/>
          <p:nvPr/>
        </p:nvSpPr>
        <p:spPr>
          <a:xfrm>
            <a:off x="1306286" y="4332515"/>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Writing “best practice” (tone, voice, tense)</a:t>
            </a:r>
          </a:p>
        </p:txBody>
      </p:sp>
      <p:sp>
        <p:nvSpPr>
          <p:cNvPr id="8" name="Rectangle 7">
            <a:extLst>
              <a:ext uri="{FF2B5EF4-FFF2-40B4-BE49-F238E27FC236}">
                <a16:creationId xmlns:a16="http://schemas.microsoft.com/office/drawing/2014/main" id="{3F5583AA-34EE-2D85-D6FE-62F8C5D5CC72}"/>
              </a:ext>
            </a:extLst>
          </p:cNvPr>
          <p:cNvSpPr/>
          <p:nvPr/>
        </p:nvSpPr>
        <p:spPr>
          <a:xfrm>
            <a:off x="7258261" y="4332514"/>
            <a:ext cx="362745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Story consistency</a:t>
            </a:r>
          </a:p>
        </p:txBody>
      </p:sp>
      <p:sp>
        <p:nvSpPr>
          <p:cNvPr id="9" name="Oval 8">
            <a:extLst>
              <a:ext uri="{FF2B5EF4-FFF2-40B4-BE49-F238E27FC236}">
                <a16:creationId xmlns:a16="http://schemas.microsoft.com/office/drawing/2014/main" id="{E6C59720-AB06-4CED-7C5C-6D646CA36463}"/>
              </a:ext>
            </a:extLst>
          </p:cNvPr>
          <p:cNvSpPr/>
          <p:nvPr/>
        </p:nvSpPr>
        <p:spPr>
          <a:xfrm>
            <a:off x="4649037" y="2823177"/>
            <a:ext cx="2893925" cy="23416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a:t>
            </a:r>
          </a:p>
        </p:txBody>
      </p:sp>
    </p:spTree>
    <p:extLst>
      <p:ext uri="{BB962C8B-B14F-4D97-AF65-F5344CB8AC3E}">
        <p14:creationId xmlns:p14="http://schemas.microsoft.com/office/powerpoint/2010/main" val="28015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fontScale="90000"/>
          </a:bodyPr>
          <a:lstStyle/>
          <a:p>
            <a:r>
              <a:rPr lang="en-US" sz="5400" b="1" dirty="0">
                <a:latin typeface="Georgia" panose="02040502050405020303" pitchFamily="18" charset="0"/>
              </a:rPr>
              <a:t>Research Development for the Research Administrator: </a:t>
            </a:r>
            <a:br>
              <a:rPr lang="en-US" sz="5400" b="1" dirty="0">
                <a:latin typeface="Georgia" panose="02040502050405020303" pitchFamily="18" charset="0"/>
              </a:rPr>
            </a:br>
            <a:r>
              <a:rPr lang="en-US" sz="5400" b="1" dirty="0">
                <a:latin typeface="Georgia" panose="02040502050405020303" pitchFamily="18" charset="0"/>
              </a:rPr>
              <a:t>Working Hand in Hand </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p:txBody>
          <a:bodyPr/>
          <a:lstStyle/>
          <a:p>
            <a:endParaRPr lang="en-US" dirty="0">
              <a:latin typeface="Georgia" panose="02040502050405020303" pitchFamily="18" charset="0"/>
            </a:endParaRPr>
          </a:p>
          <a:p>
            <a:r>
              <a:rPr lang="en-US" dirty="0">
                <a:latin typeface="Georgia" panose="02040502050405020303" pitchFamily="18" charset="0"/>
              </a:rPr>
              <a:t>Lauren Gee, Research Administration Manager, Dept of Medicine</a:t>
            </a:r>
          </a:p>
          <a:p>
            <a:r>
              <a:rPr lang="en-US" dirty="0" err="1">
                <a:latin typeface="Georgia" panose="02040502050405020303" pitchFamily="18" charset="0"/>
              </a:rPr>
              <a:t>Shanon</a:t>
            </a:r>
            <a:r>
              <a:rPr lang="en-US" dirty="0">
                <a:latin typeface="Georgia" panose="02040502050405020303" pitchFamily="18" charset="0"/>
              </a:rPr>
              <a:t> Hankin, Grant Development Specialist, CALS</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D1B5-152C-846B-743C-72A736A3F8C4}"/>
              </a:ext>
            </a:extLst>
          </p:cNvPr>
          <p:cNvSpPr>
            <a:spLocks noGrp="1"/>
          </p:cNvSpPr>
          <p:nvPr>
            <p:ph type="title"/>
          </p:nvPr>
        </p:nvSpPr>
        <p:spPr/>
        <p:txBody>
          <a:bodyPr/>
          <a:lstStyle/>
          <a:p>
            <a:r>
              <a:rPr lang="en-US" dirty="0"/>
              <a:t>Area of Assistance 3: At Submission</a:t>
            </a:r>
          </a:p>
        </p:txBody>
      </p:sp>
      <p:sp>
        <p:nvSpPr>
          <p:cNvPr id="4" name="Slide Number Placeholder 3">
            <a:extLst>
              <a:ext uri="{FF2B5EF4-FFF2-40B4-BE49-F238E27FC236}">
                <a16:creationId xmlns:a16="http://schemas.microsoft.com/office/drawing/2014/main" id="{BF16157D-C5E3-3950-D3E4-5B80769F649F}"/>
              </a:ext>
            </a:extLst>
          </p:cNvPr>
          <p:cNvSpPr>
            <a:spLocks noGrp="1"/>
          </p:cNvSpPr>
          <p:nvPr>
            <p:ph type="sldNum" sz="quarter" idx="4"/>
          </p:nvPr>
        </p:nvSpPr>
        <p:spPr/>
        <p:txBody>
          <a:bodyPr/>
          <a:lstStyle/>
          <a:p>
            <a:fld id="{6FF4E196-A010-480C-A078-61D4EF757EA8}" type="slidenum">
              <a:rPr lang="en-US" smtClean="0"/>
              <a:t>20</a:t>
            </a:fld>
            <a:endParaRPr lang="en-US"/>
          </a:p>
        </p:txBody>
      </p:sp>
      <p:sp>
        <p:nvSpPr>
          <p:cNvPr id="5" name="Rectangle 4">
            <a:extLst>
              <a:ext uri="{FF2B5EF4-FFF2-40B4-BE49-F238E27FC236}">
                <a16:creationId xmlns:a16="http://schemas.microsoft.com/office/drawing/2014/main" id="{44A4B802-1C5F-80D2-5878-282CBFB51CCB}"/>
              </a:ext>
            </a:extLst>
          </p:cNvPr>
          <p:cNvSpPr/>
          <p:nvPr/>
        </p:nvSpPr>
        <p:spPr>
          <a:xfrm>
            <a:off x="1346366" y="2831800"/>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timeline can they expect? </a:t>
            </a:r>
          </a:p>
        </p:txBody>
      </p:sp>
      <p:sp>
        <p:nvSpPr>
          <p:cNvPr id="6" name="Rectangle 5">
            <a:extLst>
              <a:ext uri="{FF2B5EF4-FFF2-40B4-BE49-F238E27FC236}">
                <a16:creationId xmlns:a16="http://schemas.microsoft.com/office/drawing/2014/main" id="{CE8094EC-A070-795C-467B-FECFF5C3C375}"/>
              </a:ext>
            </a:extLst>
          </p:cNvPr>
          <p:cNvSpPr/>
          <p:nvPr/>
        </p:nvSpPr>
        <p:spPr>
          <a:xfrm>
            <a:off x="4382643" y="2843722"/>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will you communicate where it is in the process? </a:t>
            </a:r>
          </a:p>
        </p:txBody>
      </p:sp>
      <p:sp>
        <p:nvSpPr>
          <p:cNvPr id="7" name="Rectangle 6">
            <a:extLst>
              <a:ext uri="{FF2B5EF4-FFF2-40B4-BE49-F238E27FC236}">
                <a16:creationId xmlns:a16="http://schemas.microsoft.com/office/drawing/2014/main" id="{99F555F9-889D-9656-E3E7-53C00DE15E46}"/>
              </a:ext>
            </a:extLst>
          </p:cNvPr>
          <p:cNvSpPr/>
          <p:nvPr/>
        </p:nvSpPr>
        <p:spPr>
          <a:xfrm>
            <a:off x="7418920" y="2831800"/>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 will be contacted if edits are required? </a:t>
            </a:r>
          </a:p>
        </p:txBody>
      </p:sp>
      <p:sp>
        <p:nvSpPr>
          <p:cNvPr id="8" name="Rectangle 7">
            <a:extLst>
              <a:ext uri="{FF2B5EF4-FFF2-40B4-BE49-F238E27FC236}">
                <a16:creationId xmlns:a16="http://schemas.microsoft.com/office/drawing/2014/main" id="{C3A5238A-8AC1-5548-05A4-8F30FD093476}"/>
              </a:ext>
            </a:extLst>
          </p:cNvPr>
          <p:cNvSpPr/>
          <p:nvPr/>
        </p:nvSpPr>
        <p:spPr>
          <a:xfrm>
            <a:off x="1346365" y="4487214"/>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 can view RAMP? Who can edit? </a:t>
            </a:r>
          </a:p>
        </p:txBody>
      </p:sp>
      <p:sp>
        <p:nvSpPr>
          <p:cNvPr id="9" name="Rectangle 8">
            <a:extLst>
              <a:ext uri="{FF2B5EF4-FFF2-40B4-BE49-F238E27FC236}">
                <a16:creationId xmlns:a16="http://schemas.microsoft.com/office/drawing/2014/main" id="{4EDA1E59-A055-42DF-5674-E543656DF3A0}"/>
              </a:ext>
            </a:extLst>
          </p:cNvPr>
          <p:cNvSpPr/>
          <p:nvPr/>
        </p:nvSpPr>
        <p:spPr>
          <a:xfrm>
            <a:off x="4382642" y="4487214"/>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and when will you let them know it’s submitted? </a:t>
            </a:r>
          </a:p>
        </p:txBody>
      </p:sp>
      <p:sp>
        <p:nvSpPr>
          <p:cNvPr id="10" name="Rectangle 9">
            <a:extLst>
              <a:ext uri="{FF2B5EF4-FFF2-40B4-BE49-F238E27FC236}">
                <a16:creationId xmlns:a16="http://schemas.microsoft.com/office/drawing/2014/main" id="{E022A0DE-7988-DDF7-745F-A7ECAA24BF3D}"/>
              </a:ext>
            </a:extLst>
          </p:cNvPr>
          <p:cNvSpPr/>
          <p:nvPr/>
        </p:nvSpPr>
        <p:spPr>
          <a:xfrm>
            <a:off x="7418920" y="4487214"/>
            <a:ext cx="2671281" cy="1194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will you send post-submission? </a:t>
            </a:r>
          </a:p>
        </p:txBody>
      </p:sp>
      <p:sp>
        <p:nvSpPr>
          <p:cNvPr id="11" name="TextBox 10">
            <a:extLst>
              <a:ext uri="{FF2B5EF4-FFF2-40B4-BE49-F238E27FC236}">
                <a16:creationId xmlns:a16="http://schemas.microsoft.com/office/drawing/2014/main" id="{55F8C8E1-AC6D-CFA4-E74B-998C29C9F209}"/>
              </a:ext>
            </a:extLst>
          </p:cNvPr>
          <p:cNvSpPr txBox="1"/>
          <p:nvPr/>
        </p:nvSpPr>
        <p:spPr>
          <a:xfrm>
            <a:off x="1869763" y="2074742"/>
            <a:ext cx="7697037" cy="461665"/>
          </a:xfrm>
          <a:prstGeom prst="rect">
            <a:avLst/>
          </a:prstGeom>
          <a:noFill/>
        </p:spPr>
        <p:txBody>
          <a:bodyPr wrap="square" rtlCol="0">
            <a:spAutoFit/>
          </a:bodyPr>
          <a:lstStyle/>
          <a:p>
            <a:pPr algn="ctr"/>
            <a:r>
              <a:rPr lang="en-US" sz="2400" dirty="0"/>
              <a:t>The Submission Communication Plan</a:t>
            </a:r>
          </a:p>
        </p:txBody>
      </p:sp>
    </p:spTree>
    <p:extLst>
      <p:ext uri="{BB962C8B-B14F-4D97-AF65-F5344CB8AC3E}">
        <p14:creationId xmlns:p14="http://schemas.microsoft.com/office/powerpoint/2010/main" val="98498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BC1D-65F7-5BDE-6643-5700376AF319}"/>
              </a:ext>
            </a:extLst>
          </p:cNvPr>
          <p:cNvSpPr>
            <a:spLocks noGrp="1"/>
          </p:cNvSpPr>
          <p:nvPr>
            <p:ph type="title"/>
          </p:nvPr>
        </p:nvSpPr>
        <p:spPr/>
        <p:txBody>
          <a:bodyPr/>
          <a:lstStyle/>
          <a:p>
            <a:r>
              <a:rPr lang="en-US" dirty="0"/>
              <a:t>Area of Assistance 4: Post-Proposal Follow Up</a:t>
            </a:r>
          </a:p>
        </p:txBody>
      </p:sp>
      <p:sp>
        <p:nvSpPr>
          <p:cNvPr id="4" name="Slide Number Placeholder 3">
            <a:extLst>
              <a:ext uri="{FF2B5EF4-FFF2-40B4-BE49-F238E27FC236}">
                <a16:creationId xmlns:a16="http://schemas.microsoft.com/office/drawing/2014/main" id="{0755CEF1-69F4-B8A4-868E-0D4A517FE903}"/>
              </a:ext>
            </a:extLst>
          </p:cNvPr>
          <p:cNvSpPr>
            <a:spLocks noGrp="1"/>
          </p:cNvSpPr>
          <p:nvPr>
            <p:ph type="sldNum" sz="quarter" idx="4"/>
          </p:nvPr>
        </p:nvSpPr>
        <p:spPr/>
        <p:txBody>
          <a:bodyPr/>
          <a:lstStyle/>
          <a:p>
            <a:fld id="{6FF4E196-A010-480C-A078-61D4EF757EA8}" type="slidenum">
              <a:rPr lang="en-US" smtClean="0"/>
              <a:t>21</a:t>
            </a:fld>
            <a:endParaRPr lang="en-US"/>
          </a:p>
        </p:txBody>
      </p:sp>
      <p:graphicFrame>
        <p:nvGraphicFramePr>
          <p:cNvPr id="5" name="Diagram 4">
            <a:extLst>
              <a:ext uri="{FF2B5EF4-FFF2-40B4-BE49-F238E27FC236}">
                <a16:creationId xmlns:a16="http://schemas.microsoft.com/office/drawing/2014/main" id="{70A561D1-7CA9-B3A1-2DB4-76A907B8DF6A}"/>
              </a:ext>
            </a:extLst>
          </p:cNvPr>
          <p:cNvGraphicFramePr/>
          <p:nvPr/>
        </p:nvGraphicFramePr>
        <p:xfrm>
          <a:off x="473692" y="1044524"/>
          <a:ext cx="10272355" cy="4360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B762D7F3-EAE9-BF61-82F1-B908A58FED27}"/>
              </a:ext>
            </a:extLst>
          </p:cNvPr>
          <p:cNvGrpSpPr/>
          <p:nvPr/>
        </p:nvGrpSpPr>
        <p:grpSpPr>
          <a:xfrm>
            <a:off x="2344412" y="4390075"/>
            <a:ext cx="7044613" cy="1829685"/>
            <a:chOff x="1720265" y="4594447"/>
            <a:chExt cx="7044613" cy="1829685"/>
          </a:xfrm>
        </p:grpSpPr>
        <p:sp>
          <p:nvSpPr>
            <p:cNvPr id="7" name="Rectangle: Rounded Corners 6">
              <a:extLst>
                <a:ext uri="{FF2B5EF4-FFF2-40B4-BE49-F238E27FC236}">
                  <a16:creationId xmlns:a16="http://schemas.microsoft.com/office/drawing/2014/main" id="{37D6860B-0A2A-AB91-A7C3-DD1F0BAA73B9}"/>
                </a:ext>
              </a:extLst>
            </p:cNvPr>
            <p:cNvSpPr/>
            <p:nvPr/>
          </p:nvSpPr>
          <p:spPr>
            <a:xfrm>
              <a:off x="7083731" y="4735942"/>
              <a:ext cx="853429" cy="516313"/>
            </a:xfrm>
            <a:prstGeom prst="roundRect">
              <a:avLst/>
            </a:prstGeom>
            <a:solidFill>
              <a:srgbClr val="03D5DF"/>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Sponsor Review</a:t>
              </a:r>
            </a:p>
          </p:txBody>
        </p:sp>
        <p:sp>
          <p:nvSpPr>
            <p:cNvPr id="8" name="Rectangle: Rounded Corners 7">
              <a:extLst>
                <a:ext uri="{FF2B5EF4-FFF2-40B4-BE49-F238E27FC236}">
                  <a16:creationId xmlns:a16="http://schemas.microsoft.com/office/drawing/2014/main" id="{EC5A65D0-6562-11F4-0208-945F93D3032F}"/>
                </a:ext>
              </a:extLst>
            </p:cNvPr>
            <p:cNvSpPr/>
            <p:nvPr/>
          </p:nvSpPr>
          <p:spPr>
            <a:xfrm>
              <a:off x="6328954" y="5907819"/>
              <a:ext cx="853429" cy="516313"/>
            </a:xfrm>
            <a:prstGeom prst="roundRect">
              <a:avLst/>
            </a:prstGeom>
            <a:solidFill>
              <a:srgbClr val="03D5DF"/>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venir Next LT Pro" panose="020B0504020202020204" pitchFamily="34" charset="0"/>
                </a:rPr>
                <a:t>Funding Secured</a:t>
              </a:r>
            </a:p>
          </p:txBody>
        </p:sp>
        <p:sp>
          <p:nvSpPr>
            <p:cNvPr id="9" name="Rectangle: Rounded Corners 8">
              <a:extLst>
                <a:ext uri="{FF2B5EF4-FFF2-40B4-BE49-F238E27FC236}">
                  <a16:creationId xmlns:a16="http://schemas.microsoft.com/office/drawing/2014/main" id="{644EA2C1-080C-E08C-9DC9-972C179EFAC1}"/>
                </a:ext>
              </a:extLst>
            </p:cNvPr>
            <p:cNvSpPr/>
            <p:nvPr/>
          </p:nvSpPr>
          <p:spPr>
            <a:xfrm>
              <a:off x="2314862" y="5704836"/>
              <a:ext cx="853429" cy="516313"/>
            </a:xfrm>
            <a:prstGeom prst="roundRect">
              <a:avLst/>
            </a:prstGeom>
            <a:solidFill>
              <a:srgbClr val="03D5DF"/>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venir Next LT Pro" panose="020B0504020202020204" pitchFamily="34" charset="0"/>
                </a:rPr>
                <a:t>New Ideas</a:t>
              </a:r>
            </a:p>
          </p:txBody>
        </p:sp>
        <p:sp>
          <p:nvSpPr>
            <p:cNvPr id="10" name="Arrow: Curved Up 9">
              <a:extLst>
                <a:ext uri="{FF2B5EF4-FFF2-40B4-BE49-F238E27FC236}">
                  <a16:creationId xmlns:a16="http://schemas.microsoft.com/office/drawing/2014/main" id="{700A72EE-62CF-9551-CB84-3F6D74350C0E}"/>
                </a:ext>
              </a:extLst>
            </p:cNvPr>
            <p:cNvSpPr/>
            <p:nvPr/>
          </p:nvSpPr>
          <p:spPr>
            <a:xfrm flipH="1">
              <a:off x="1720265" y="4594447"/>
              <a:ext cx="7044613" cy="1315616"/>
            </a:xfrm>
            <a:prstGeom prst="curved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038B5E32-EE7C-1DDD-C517-2403F927F493}"/>
                </a:ext>
              </a:extLst>
            </p:cNvPr>
            <p:cNvSpPr/>
            <p:nvPr/>
          </p:nvSpPr>
          <p:spPr>
            <a:xfrm>
              <a:off x="4398640" y="5228450"/>
              <a:ext cx="853429" cy="516313"/>
            </a:xfrm>
            <a:prstGeom prst="roundRect">
              <a:avLst/>
            </a:prstGeom>
            <a:solidFill>
              <a:srgbClr val="03D5DF"/>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New Partners</a:t>
              </a:r>
            </a:p>
          </p:txBody>
        </p:sp>
      </p:grpSp>
      <p:sp>
        <p:nvSpPr>
          <p:cNvPr id="12" name="Rectangle 11">
            <a:extLst>
              <a:ext uri="{FF2B5EF4-FFF2-40B4-BE49-F238E27FC236}">
                <a16:creationId xmlns:a16="http://schemas.microsoft.com/office/drawing/2014/main" id="{9260CB24-3741-A439-BABD-AA33EBEC7A8D}"/>
              </a:ext>
            </a:extLst>
          </p:cNvPr>
          <p:cNvSpPr/>
          <p:nvPr/>
        </p:nvSpPr>
        <p:spPr>
          <a:xfrm>
            <a:off x="2505957" y="4432237"/>
            <a:ext cx="6631711" cy="1879390"/>
          </a:xfrm>
          <a:prstGeom prst="rect">
            <a:avLst/>
          </a:prstGeom>
          <a:noFill/>
          <a:ln w="76200">
            <a:solidFill>
              <a:srgbClr val="FFFF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FF24E75-5C73-CE4D-790C-C14C3182E195}"/>
              </a:ext>
            </a:extLst>
          </p:cNvPr>
          <p:cNvSpPr/>
          <p:nvPr/>
        </p:nvSpPr>
        <p:spPr>
          <a:xfrm>
            <a:off x="1950173" y="2766218"/>
            <a:ext cx="1977671" cy="132556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Meet with Program Officer</a:t>
            </a:r>
          </a:p>
        </p:txBody>
      </p:sp>
      <p:sp>
        <p:nvSpPr>
          <p:cNvPr id="14" name="Rectangle: Rounded Corners 13">
            <a:extLst>
              <a:ext uri="{FF2B5EF4-FFF2-40B4-BE49-F238E27FC236}">
                <a16:creationId xmlns:a16="http://schemas.microsoft.com/office/drawing/2014/main" id="{B8B83BD6-CC85-FE1B-BA18-0D325DCEECDB}"/>
              </a:ext>
            </a:extLst>
          </p:cNvPr>
          <p:cNvSpPr/>
          <p:nvPr/>
        </p:nvSpPr>
        <p:spPr>
          <a:xfrm>
            <a:off x="4256341" y="2748062"/>
            <a:ext cx="1977671" cy="132556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Meet with Partners to Discuss Review</a:t>
            </a:r>
          </a:p>
        </p:txBody>
      </p:sp>
      <p:sp>
        <p:nvSpPr>
          <p:cNvPr id="15" name="Rectangle: Rounded Corners 14">
            <a:extLst>
              <a:ext uri="{FF2B5EF4-FFF2-40B4-BE49-F238E27FC236}">
                <a16:creationId xmlns:a16="http://schemas.microsoft.com/office/drawing/2014/main" id="{98EA0557-4F3A-9C73-2C4A-00C981555469}"/>
              </a:ext>
            </a:extLst>
          </p:cNvPr>
          <p:cNvSpPr/>
          <p:nvPr/>
        </p:nvSpPr>
        <p:spPr>
          <a:xfrm>
            <a:off x="6562509" y="2724812"/>
            <a:ext cx="1977671" cy="132556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Send New Funding Opportunities</a:t>
            </a:r>
          </a:p>
        </p:txBody>
      </p:sp>
      <p:sp>
        <p:nvSpPr>
          <p:cNvPr id="16" name="Rectangle: Rounded Corners 15">
            <a:extLst>
              <a:ext uri="{FF2B5EF4-FFF2-40B4-BE49-F238E27FC236}">
                <a16:creationId xmlns:a16="http://schemas.microsoft.com/office/drawing/2014/main" id="{C4AC6CEB-B6C5-842B-5FDA-BB763E543871}"/>
              </a:ext>
            </a:extLst>
          </p:cNvPr>
          <p:cNvSpPr/>
          <p:nvPr/>
        </p:nvSpPr>
        <p:spPr>
          <a:xfrm>
            <a:off x="8868677" y="2724812"/>
            <a:ext cx="1977671" cy="1325563"/>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venir Next LT Pro" panose="020B0504020202020204" pitchFamily="34" charset="0"/>
              </a:rPr>
              <a:t>Follow Up</a:t>
            </a:r>
          </a:p>
        </p:txBody>
      </p:sp>
    </p:spTree>
    <p:extLst>
      <p:ext uri="{BB962C8B-B14F-4D97-AF65-F5344CB8AC3E}">
        <p14:creationId xmlns:p14="http://schemas.microsoft.com/office/powerpoint/2010/main" val="2130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E614-1372-9D92-6B82-565022865520}"/>
              </a:ext>
            </a:extLst>
          </p:cNvPr>
          <p:cNvSpPr>
            <a:spLocks noGrp="1"/>
          </p:cNvSpPr>
          <p:nvPr>
            <p:ph type="title"/>
          </p:nvPr>
        </p:nvSpPr>
        <p:spPr/>
        <p:txBody>
          <a:bodyPr/>
          <a:lstStyle/>
          <a:p>
            <a:r>
              <a:rPr lang="en-US" dirty="0"/>
              <a:t>Activity 1: Case Study </a:t>
            </a:r>
          </a:p>
        </p:txBody>
      </p:sp>
      <p:sp>
        <p:nvSpPr>
          <p:cNvPr id="3" name="Content Placeholder 2">
            <a:extLst>
              <a:ext uri="{FF2B5EF4-FFF2-40B4-BE49-F238E27FC236}">
                <a16:creationId xmlns:a16="http://schemas.microsoft.com/office/drawing/2014/main" id="{9AE64C1E-0972-8BA6-7D69-E1B44DDB27F9}"/>
              </a:ext>
            </a:extLst>
          </p:cNvPr>
          <p:cNvSpPr>
            <a:spLocks noGrp="1"/>
          </p:cNvSpPr>
          <p:nvPr>
            <p:ph idx="1"/>
          </p:nvPr>
        </p:nvSpPr>
        <p:spPr/>
        <p:txBody>
          <a:bodyPr>
            <a:normAutofit/>
          </a:bodyPr>
          <a:lstStyle/>
          <a:p>
            <a:pPr marL="0" indent="0">
              <a:buNone/>
            </a:pPr>
            <a:r>
              <a:rPr lang="en-US" dirty="0"/>
              <a:t>You have a PI from Mechanical Engineering who comes to you with the idea for a project. It involves studying the use of energy-efficient portable stoves. She is considering exploring areas of lung disease associated with the stove, and environmental elements. </a:t>
            </a:r>
          </a:p>
          <a:p>
            <a:pPr marL="0" indent="0">
              <a:buNone/>
            </a:pPr>
            <a:endParaRPr lang="en-US" dirty="0"/>
          </a:p>
          <a:p>
            <a:pPr marL="0" indent="0" algn="ctr">
              <a:buNone/>
            </a:pPr>
            <a:r>
              <a:rPr lang="en-US" dirty="0"/>
              <a:t>How would you assist? </a:t>
            </a:r>
          </a:p>
        </p:txBody>
      </p:sp>
      <p:sp>
        <p:nvSpPr>
          <p:cNvPr id="4" name="Slide Number Placeholder 3">
            <a:extLst>
              <a:ext uri="{FF2B5EF4-FFF2-40B4-BE49-F238E27FC236}">
                <a16:creationId xmlns:a16="http://schemas.microsoft.com/office/drawing/2014/main" id="{63BF440C-5C13-83C1-0D68-C7DCE230A299}"/>
              </a:ext>
            </a:extLst>
          </p:cNvPr>
          <p:cNvSpPr>
            <a:spLocks noGrp="1"/>
          </p:cNvSpPr>
          <p:nvPr>
            <p:ph type="sldNum" sz="quarter" idx="4"/>
          </p:nvPr>
        </p:nvSpPr>
        <p:spPr/>
        <p:txBody>
          <a:bodyPr/>
          <a:lstStyle/>
          <a:p>
            <a:fld id="{6FF4E196-A010-480C-A078-61D4EF757EA8}" type="slidenum">
              <a:rPr lang="en-US" smtClean="0"/>
              <a:t>22</a:t>
            </a:fld>
            <a:endParaRPr lang="en-US"/>
          </a:p>
        </p:txBody>
      </p:sp>
      <p:graphicFrame>
        <p:nvGraphicFramePr>
          <p:cNvPr id="5" name="Diagram 4">
            <a:extLst>
              <a:ext uri="{FF2B5EF4-FFF2-40B4-BE49-F238E27FC236}">
                <a16:creationId xmlns:a16="http://schemas.microsoft.com/office/drawing/2014/main" id="{AE9EAC4F-08FD-64CC-BC16-02429D0BE837}"/>
              </a:ext>
            </a:extLst>
          </p:cNvPr>
          <p:cNvGraphicFramePr/>
          <p:nvPr>
            <p:extLst>
              <p:ext uri="{D42A27DB-BD31-4B8C-83A1-F6EECF244321}">
                <p14:modId xmlns:p14="http://schemas.microsoft.com/office/powerpoint/2010/main" val="2554884009"/>
              </p:ext>
            </p:extLst>
          </p:nvPr>
        </p:nvGraphicFramePr>
        <p:xfrm>
          <a:off x="1489389" y="28097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40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6EFD-D013-C870-B7AC-F405A8EA2F25}"/>
              </a:ext>
            </a:extLst>
          </p:cNvPr>
          <p:cNvSpPr>
            <a:spLocks noGrp="1"/>
          </p:cNvSpPr>
          <p:nvPr>
            <p:ph type="title"/>
          </p:nvPr>
        </p:nvSpPr>
        <p:spPr/>
        <p:txBody>
          <a:bodyPr/>
          <a:lstStyle/>
          <a:p>
            <a:r>
              <a:rPr lang="en-US" dirty="0"/>
              <a:t>Consider . . . </a:t>
            </a:r>
          </a:p>
        </p:txBody>
      </p:sp>
      <p:sp>
        <p:nvSpPr>
          <p:cNvPr id="4" name="Slide Number Placeholder 3">
            <a:extLst>
              <a:ext uri="{FF2B5EF4-FFF2-40B4-BE49-F238E27FC236}">
                <a16:creationId xmlns:a16="http://schemas.microsoft.com/office/drawing/2014/main" id="{D89B2711-5764-C098-47F4-5B16CD358051}"/>
              </a:ext>
            </a:extLst>
          </p:cNvPr>
          <p:cNvSpPr>
            <a:spLocks noGrp="1"/>
          </p:cNvSpPr>
          <p:nvPr>
            <p:ph type="sldNum" sz="quarter" idx="4"/>
          </p:nvPr>
        </p:nvSpPr>
        <p:spPr/>
        <p:txBody>
          <a:bodyPr/>
          <a:lstStyle/>
          <a:p>
            <a:fld id="{6FF4E196-A010-480C-A078-61D4EF757EA8}" type="slidenum">
              <a:rPr lang="en-US" smtClean="0"/>
              <a:t>23</a:t>
            </a:fld>
            <a:endParaRPr lang="en-US"/>
          </a:p>
        </p:txBody>
      </p:sp>
      <p:graphicFrame>
        <p:nvGraphicFramePr>
          <p:cNvPr id="11" name="Table 10">
            <a:extLst>
              <a:ext uri="{FF2B5EF4-FFF2-40B4-BE49-F238E27FC236}">
                <a16:creationId xmlns:a16="http://schemas.microsoft.com/office/drawing/2014/main" id="{F38119B7-D536-95AE-8840-7307AF9CD083}"/>
              </a:ext>
            </a:extLst>
          </p:cNvPr>
          <p:cNvGraphicFramePr>
            <a:graphicFrameLocks noGrp="1"/>
          </p:cNvGraphicFramePr>
          <p:nvPr>
            <p:extLst>
              <p:ext uri="{D42A27DB-BD31-4B8C-83A1-F6EECF244321}">
                <p14:modId xmlns:p14="http://schemas.microsoft.com/office/powerpoint/2010/main" val="2992353734"/>
              </p:ext>
            </p:extLst>
          </p:nvPr>
        </p:nvGraphicFramePr>
        <p:xfrm>
          <a:off x="1820985" y="2687320"/>
          <a:ext cx="8128000" cy="2926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64750818"/>
                    </a:ext>
                  </a:extLst>
                </a:gridCol>
                <a:gridCol w="4064000">
                  <a:extLst>
                    <a:ext uri="{9D8B030D-6E8A-4147-A177-3AD203B41FA5}">
                      <a16:colId xmlns:a16="http://schemas.microsoft.com/office/drawing/2014/main" val="1936983623"/>
                    </a:ext>
                  </a:extLst>
                </a:gridCol>
              </a:tblGrid>
              <a:tr h="370840">
                <a:tc>
                  <a:txBody>
                    <a:bodyPr/>
                    <a:lstStyle/>
                    <a:p>
                      <a:r>
                        <a:rPr lang="en-US" dirty="0"/>
                        <a:t>Who? </a:t>
                      </a:r>
                    </a:p>
                    <a:p>
                      <a:r>
                        <a:rPr lang="en-US" b="0" dirty="0"/>
                        <a:t>-Who’s involved?</a:t>
                      </a:r>
                    </a:p>
                    <a:p>
                      <a:r>
                        <a:rPr lang="en-US" b="0" dirty="0"/>
                        <a:t>-How and when will you contact them?</a:t>
                      </a:r>
                    </a:p>
                    <a:p>
                      <a:r>
                        <a:rPr lang="en-US" b="0" dirty="0"/>
                        <a:t>-What will you do to stay in touch? </a:t>
                      </a:r>
                    </a:p>
                    <a:p>
                      <a:endParaRPr lang="en-US" dirty="0"/>
                    </a:p>
                    <a:p>
                      <a:endParaRPr lang="en-US" dirty="0"/>
                    </a:p>
                  </a:txBody>
                  <a:tcPr/>
                </a:tc>
                <a:tc>
                  <a:txBody>
                    <a:bodyPr/>
                    <a:lstStyle/>
                    <a:p>
                      <a:r>
                        <a:rPr lang="en-US" dirty="0"/>
                        <a:t>What? </a:t>
                      </a:r>
                    </a:p>
                    <a:p>
                      <a:r>
                        <a:rPr lang="en-US" b="0" dirty="0"/>
                        <a:t>-What are some important tasks? </a:t>
                      </a:r>
                    </a:p>
                    <a:p>
                      <a:r>
                        <a:rPr lang="en-US" b="0" dirty="0"/>
                        <a:t>-How can you delineate who does what? </a:t>
                      </a:r>
                    </a:p>
                  </a:txBody>
                  <a:tcPr/>
                </a:tc>
                <a:extLst>
                  <a:ext uri="{0D108BD9-81ED-4DB2-BD59-A6C34878D82A}">
                    <a16:rowId xmlns:a16="http://schemas.microsoft.com/office/drawing/2014/main" val="1581758236"/>
                  </a:ext>
                </a:extLst>
              </a:tr>
              <a:tr h="370840">
                <a:tc>
                  <a:txBody>
                    <a:bodyPr/>
                    <a:lstStyle/>
                    <a:p>
                      <a:r>
                        <a:rPr lang="en-US" b="1" dirty="0"/>
                        <a:t>When? </a:t>
                      </a:r>
                    </a:p>
                    <a:p>
                      <a:r>
                        <a:rPr lang="en-US" b="0" dirty="0"/>
                        <a:t>-What’s the timeline for this—what should be done when, how far from the deadline? </a:t>
                      </a:r>
                    </a:p>
                  </a:txBody>
                  <a:tcPr/>
                </a:tc>
                <a:tc>
                  <a:txBody>
                    <a:bodyPr/>
                    <a:lstStyle/>
                    <a:p>
                      <a:r>
                        <a:rPr lang="en-US" b="1" dirty="0"/>
                        <a:t>How . . . Do we integrate? </a:t>
                      </a:r>
                    </a:p>
                    <a:p>
                      <a:r>
                        <a:rPr lang="en-US" b="0" dirty="0"/>
                        <a:t>How could some of the typical Research Admin tasks at this stage be injected with Res Dev? </a:t>
                      </a:r>
                    </a:p>
                  </a:txBody>
                  <a:tcPr/>
                </a:tc>
                <a:extLst>
                  <a:ext uri="{0D108BD9-81ED-4DB2-BD59-A6C34878D82A}">
                    <a16:rowId xmlns:a16="http://schemas.microsoft.com/office/drawing/2014/main" val="2045269041"/>
                  </a:ext>
                </a:extLst>
              </a:tr>
            </a:tbl>
          </a:graphicData>
        </a:graphic>
      </p:graphicFrame>
    </p:spTree>
    <p:extLst>
      <p:ext uri="{BB962C8B-B14F-4D97-AF65-F5344CB8AC3E}">
        <p14:creationId xmlns:p14="http://schemas.microsoft.com/office/powerpoint/2010/main" val="416988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ABEA-0DCF-8CBD-6AC8-1C0A46BACAD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5F5AF0B-3026-936D-A11F-204E9CFA2BC9}"/>
              </a:ext>
            </a:extLst>
          </p:cNvPr>
          <p:cNvSpPr>
            <a:spLocks noGrp="1"/>
          </p:cNvSpPr>
          <p:nvPr>
            <p:ph idx="1"/>
          </p:nvPr>
        </p:nvSpPr>
        <p:spPr/>
        <p:txBody>
          <a:bodyPr/>
          <a:lstStyle/>
          <a:p>
            <a:r>
              <a:rPr lang="en-US" dirty="0"/>
              <a:t>To understand the definitions and fundamentals of proposal development</a:t>
            </a:r>
          </a:p>
          <a:p>
            <a:r>
              <a:rPr lang="en-US" dirty="0"/>
              <a:t>To gain an understanding of the advantages of utilizing research development in the research administration process </a:t>
            </a:r>
          </a:p>
          <a:p>
            <a:r>
              <a:rPr lang="en-US" dirty="0"/>
              <a:t>To gain tips, tricks, and best practices to utilize on a variety of proposals</a:t>
            </a:r>
          </a:p>
        </p:txBody>
      </p:sp>
      <p:sp>
        <p:nvSpPr>
          <p:cNvPr id="4" name="Slide Number Placeholder 3">
            <a:extLst>
              <a:ext uri="{FF2B5EF4-FFF2-40B4-BE49-F238E27FC236}">
                <a16:creationId xmlns:a16="http://schemas.microsoft.com/office/drawing/2014/main" id="{4EF6B1C1-642A-ED2A-D541-12DDC1273B71}"/>
              </a:ext>
            </a:extLst>
          </p:cNvPr>
          <p:cNvSpPr>
            <a:spLocks noGrp="1"/>
          </p:cNvSpPr>
          <p:nvPr>
            <p:ph type="sldNum" sz="quarter" idx="4"/>
          </p:nvPr>
        </p:nvSpPr>
        <p:spPr/>
        <p:txBody>
          <a:bodyPr/>
          <a:lstStyle/>
          <a:p>
            <a:fld id="{6FF4E196-A010-480C-A078-61D4EF757EA8}" type="slidenum">
              <a:rPr lang="en-US" smtClean="0"/>
              <a:t>3</a:t>
            </a:fld>
            <a:endParaRPr lang="en-US"/>
          </a:p>
        </p:txBody>
      </p:sp>
    </p:spTree>
    <p:extLst>
      <p:ext uri="{BB962C8B-B14F-4D97-AF65-F5344CB8AC3E}">
        <p14:creationId xmlns:p14="http://schemas.microsoft.com/office/powerpoint/2010/main" val="30627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B68-FBA5-2644-BD76-848BA3E25EDC}"/>
              </a:ext>
            </a:extLst>
          </p:cNvPr>
          <p:cNvSpPr>
            <a:spLocks noGrp="1"/>
          </p:cNvSpPr>
          <p:nvPr>
            <p:ph type="title"/>
          </p:nvPr>
        </p:nvSpPr>
        <p:spPr/>
        <p:txBody>
          <a:bodyPr/>
          <a:lstStyle/>
          <a:p>
            <a:r>
              <a:rPr lang="en-US" dirty="0"/>
              <a:t>Poll 1</a:t>
            </a:r>
          </a:p>
        </p:txBody>
      </p:sp>
      <p:sp>
        <p:nvSpPr>
          <p:cNvPr id="3" name="Content Placeholder 2">
            <a:extLst>
              <a:ext uri="{FF2B5EF4-FFF2-40B4-BE49-F238E27FC236}">
                <a16:creationId xmlns:a16="http://schemas.microsoft.com/office/drawing/2014/main" id="{96B11BDB-7BFF-B545-F19D-16054DD48072}"/>
              </a:ext>
            </a:extLst>
          </p:cNvPr>
          <p:cNvSpPr>
            <a:spLocks noGrp="1"/>
          </p:cNvSpPr>
          <p:nvPr>
            <p:ph idx="1"/>
          </p:nvPr>
        </p:nvSpPr>
        <p:spPr/>
        <p:txBody>
          <a:bodyPr/>
          <a:lstStyle/>
          <a:p>
            <a:pPr marL="0" indent="0" algn="l">
              <a:buNone/>
            </a:pPr>
            <a:endParaRPr lang="en-US" dirty="0"/>
          </a:p>
        </p:txBody>
      </p:sp>
      <p:sp>
        <p:nvSpPr>
          <p:cNvPr id="4" name="Slide Number Placeholder 3">
            <a:extLst>
              <a:ext uri="{FF2B5EF4-FFF2-40B4-BE49-F238E27FC236}">
                <a16:creationId xmlns:a16="http://schemas.microsoft.com/office/drawing/2014/main" id="{53A59533-A945-B1F5-B645-92E857A03434}"/>
              </a:ext>
            </a:extLst>
          </p:cNvPr>
          <p:cNvSpPr>
            <a:spLocks noGrp="1"/>
          </p:cNvSpPr>
          <p:nvPr>
            <p:ph type="sldNum" sz="quarter" idx="4"/>
          </p:nvPr>
        </p:nvSpPr>
        <p:spPr/>
        <p:txBody>
          <a:bodyPr/>
          <a:lstStyle/>
          <a:p>
            <a:fld id="{6FF4E196-A010-480C-A078-61D4EF757EA8}" type="slidenum">
              <a:rPr lang="en-US" smtClean="0"/>
              <a:t>4</a:t>
            </a:fld>
            <a:endParaRPr lang="en-US"/>
          </a:p>
        </p:txBody>
      </p:sp>
      <p:sp>
        <p:nvSpPr>
          <p:cNvPr id="5" name="Speech Bubble: Oval 4">
            <a:extLst>
              <a:ext uri="{FF2B5EF4-FFF2-40B4-BE49-F238E27FC236}">
                <a16:creationId xmlns:a16="http://schemas.microsoft.com/office/drawing/2014/main" id="{06E3BA78-B056-9E7D-89BD-3B2D89F8A29A}"/>
              </a:ext>
            </a:extLst>
          </p:cNvPr>
          <p:cNvSpPr/>
          <p:nvPr/>
        </p:nvSpPr>
        <p:spPr>
          <a:xfrm>
            <a:off x="2471895" y="2217192"/>
            <a:ext cx="5988817" cy="339983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How much do you know about research development? </a:t>
            </a:r>
          </a:p>
        </p:txBody>
      </p:sp>
    </p:spTree>
    <p:extLst>
      <p:ext uri="{BB962C8B-B14F-4D97-AF65-F5344CB8AC3E}">
        <p14:creationId xmlns:p14="http://schemas.microsoft.com/office/powerpoint/2010/main" val="110342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302C2FC-205D-6644-D40C-CA1C93308811}"/>
              </a:ext>
            </a:extLst>
          </p:cNvPr>
          <p:cNvSpPr/>
          <p:nvPr/>
        </p:nvSpPr>
        <p:spPr>
          <a:xfrm>
            <a:off x="9437252" y="2453145"/>
            <a:ext cx="1215851" cy="132556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BE4254-DD09-194D-D07D-30A49F2BCD38}"/>
              </a:ext>
            </a:extLst>
          </p:cNvPr>
          <p:cNvSpPr/>
          <p:nvPr/>
        </p:nvSpPr>
        <p:spPr>
          <a:xfrm>
            <a:off x="1463801" y="2453145"/>
            <a:ext cx="1215851" cy="132556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67BD83-883C-7021-38A7-1F77C8E35E8C}"/>
              </a:ext>
            </a:extLst>
          </p:cNvPr>
          <p:cNvSpPr>
            <a:spLocks noGrp="1"/>
          </p:cNvSpPr>
          <p:nvPr>
            <p:ph type="title"/>
          </p:nvPr>
        </p:nvSpPr>
        <p:spPr/>
        <p:txBody>
          <a:bodyPr/>
          <a:lstStyle/>
          <a:p>
            <a:r>
              <a:rPr lang="en-US" dirty="0"/>
              <a:t>Definitions</a:t>
            </a:r>
          </a:p>
        </p:txBody>
      </p:sp>
      <p:graphicFrame>
        <p:nvGraphicFramePr>
          <p:cNvPr id="5" name="Content Placeholder 4">
            <a:extLst>
              <a:ext uri="{FF2B5EF4-FFF2-40B4-BE49-F238E27FC236}">
                <a16:creationId xmlns:a16="http://schemas.microsoft.com/office/drawing/2014/main" id="{28C815AB-C9B2-827D-8A6B-56F8910F45C1}"/>
              </a:ext>
            </a:extLst>
          </p:cNvPr>
          <p:cNvGraphicFramePr>
            <a:graphicFrameLocks noGrp="1"/>
          </p:cNvGraphicFramePr>
          <p:nvPr>
            <p:ph idx="1"/>
            <p:extLst>
              <p:ext uri="{D42A27DB-BD31-4B8C-83A1-F6EECF244321}">
                <p14:modId xmlns:p14="http://schemas.microsoft.com/office/powerpoint/2010/main" val="3085071036"/>
              </p:ext>
            </p:extLst>
          </p:nvPr>
        </p:nvGraphicFramePr>
        <p:xfrm>
          <a:off x="838200" y="18750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1F6EC71-B611-8A79-668C-D56BC42E2CFD}"/>
              </a:ext>
            </a:extLst>
          </p:cNvPr>
          <p:cNvSpPr>
            <a:spLocks noGrp="1"/>
          </p:cNvSpPr>
          <p:nvPr>
            <p:ph type="sldNum" sz="quarter" idx="4"/>
          </p:nvPr>
        </p:nvSpPr>
        <p:spPr/>
        <p:txBody>
          <a:bodyPr/>
          <a:lstStyle/>
          <a:p>
            <a:fld id="{6FF4E196-A010-480C-A078-61D4EF757EA8}" type="slidenum">
              <a:rPr lang="en-US" smtClean="0"/>
              <a:t>5</a:t>
            </a:fld>
            <a:endParaRPr lang="en-US"/>
          </a:p>
        </p:txBody>
      </p:sp>
      <p:sp>
        <p:nvSpPr>
          <p:cNvPr id="7" name="TextBox 6">
            <a:extLst>
              <a:ext uri="{FF2B5EF4-FFF2-40B4-BE49-F238E27FC236}">
                <a16:creationId xmlns:a16="http://schemas.microsoft.com/office/drawing/2014/main" id="{22C0BCDD-A3BE-450E-1113-74C55C9FDF45}"/>
              </a:ext>
            </a:extLst>
          </p:cNvPr>
          <p:cNvSpPr txBox="1"/>
          <p:nvPr/>
        </p:nvSpPr>
        <p:spPr>
          <a:xfrm>
            <a:off x="1712932" y="2782669"/>
            <a:ext cx="813917" cy="646331"/>
          </a:xfrm>
          <a:prstGeom prst="rect">
            <a:avLst/>
          </a:prstGeom>
          <a:noFill/>
        </p:spPr>
        <p:txBody>
          <a:bodyPr wrap="square" rtlCol="0">
            <a:spAutoFit/>
          </a:bodyPr>
          <a:lstStyle/>
          <a:p>
            <a:r>
              <a:rPr lang="en-US" sz="3600" b="1" dirty="0"/>
              <a:t>RA</a:t>
            </a:r>
            <a:endParaRPr lang="en-US" b="1" dirty="0"/>
          </a:p>
        </p:txBody>
      </p:sp>
      <p:sp>
        <p:nvSpPr>
          <p:cNvPr id="8" name="TextBox 7">
            <a:extLst>
              <a:ext uri="{FF2B5EF4-FFF2-40B4-BE49-F238E27FC236}">
                <a16:creationId xmlns:a16="http://schemas.microsoft.com/office/drawing/2014/main" id="{51AF411E-FE37-BE2C-C164-50DC32ABEC9E}"/>
              </a:ext>
            </a:extLst>
          </p:cNvPr>
          <p:cNvSpPr txBox="1"/>
          <p:nvPr/>
        </p:nvSpPr>
        <p:spPr>
          <a:xfrm>
            <a:off x="9686383" y="2782669"/>
            <a:ext cx="813917" cy="646331"/>
          </a:xfrm>
          <a:prstGeom prst="rect">
            <a:avLst/>
          </a:prstGeom>
          <a:noFill/>
        </p:spPr>
        <p:txBody>
          <a:bodyPr wrap="square" rtlCol="0">
            <a:spAutoFit/>
          </a:bodyPr>
          <a:lstStyle/>
          <a:p>
            <a:r>
              <a:rPr lang="en-US" sz="3600" b="1" dirty="0"/>
              <a:t>RD</a:t>
            </a:r>
            <a:endParaRPr lang="en-US" b="1" dirty="0"/>
          </a:p>
        </p:txBody>
      </p:sp>
    </p:spTree>
    <p:extLst>
      <p:ext uri="{BB962C8B-B14F-4D97-AF65-F5344CB8AC3E}">
        <p14:creationId xmlns:p14="http://schemas.microsoft.com/office/powerpoint/2010/main" val="709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609A-94C8-4BFA-2FC5-2DFFC869E945}"/>
              </a:ext>
            </a:extLst>
          </p:cNvPr>
          <p:cNvSpPr>
            <a:spLocks noGrp="1"/>
          </p:cNvSpPr>
          <p:nvPr>
            <p:ph type="title"/>
          </p:nvPr>
        </p:nvSpPr>
        <p:spPr/>
        <p:txBody>
          <a:bodyPr/>
          <a:lstStyle/>
          <a:p>
            <a:r>
              <a:rPr lang="en-US" dirty="0"/>
              <a:t>Activity 2 </a:t>
            </a:r>
          </a:p>
        </p:txBody>
      </p:sp>
      <p:sp>
        <p:nvSpPr>
          <p:cNvPr id="4" name="Slide Number Placeholder 3">
            <a:extLst>
              <a:ext uri="{FF2B5EF4-FFF2-40B4-BE49-F238E27FC236}">
                <a16:creationId xmlns:a16="http://schemas.microsoft.com/office/drawing/2014/main" id="{BA70025D-1ADD-920C-FC0C-98C063C6CE10}"/>
              </a:ext>
            </a:extLst>
          </p:cNvPr>
          <p:cNvSpPr>
            <a:spLocks noGrp="1"/>
          </p:cNvSpPr>
          <p:nvPr>
            <p:ph type="sldNum" sz="quarter" idx="4"/>
          </p:nvPr>
        </p:nvSpPr>
        <p:spPr/>
        <p:txBody>
          <a:bodyPr/>
          <a:lstStyle/>
          <a:p>
            <a:fld id="{6FF4E196-A010-480C-A078-61D4EF757EA8}" type="slidenum">
              <a:rPr lang="en-US" smtClean="0"/>
              <a:t>6</a:t>
            </a:fld>
            <a:endParaRPr lang="en-US"/>
          </a:p>
        </p:txBody>
      </p:sp>
      <p:sp>
        <p:nvSpPr>
          <p:cNvPr id="5" name="Content Placeholder 4">
            <a:extLst>
              <a:ext uri="{FF2B5EF4-FFF2-40B4-BE49-F238E27FC236}">
                <a16:creationId xmlns:a16="http://schemas.microsoft.com/office/drawing/2014/main" id="{CCFF6AF6-BA46-96E2-A375-9B745ECB0CCB}"/>
              </a:ext>
            </a:extLst>
          </p:cNvPr>
          <p:cNvSpPr>
            <a:spLocks noGrp="1"/>
          </p:cNvSpPr>
          <p:nvPr>
            <p:ph idx="1"/>
          </p:nvPr>
        </p:nvSpPr>
        <p:spPr>
          <a:xfrm>
            <a:off x="2303166" y="2260879"/>
            <a:ext cx="7585668" cy="305089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3600" dirty="0"/>
              <a:t>What are some day-to-day activities you do when working on proposals/</a:t>
            </a:r>
            <a:r>
              <a:rPr lang="en-US" sz="3600" dirty="0" err="1"/>
              <a:t>pre-award</a:t>
            </a:r>
            <a:r>
              <a:rPr lang="en-US" sz="3600" dirty="0"/>
              <a:t>?</a:t>
            </a:r>
          </a:p>
        </p:txBody>
      </p:sp>
    </p:spTree>
    <p:extLst>
      <p:ext uri="{BB962C8B-B14F-4D97-AF65-F5344CB8AC3E}">
        <p14:creationId xmlns:p14="http://schemas.microsoft.com/office/powerpoint/2010/main" val="312464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8AEF0F-1AF4-1496-63B8-70088B4FA77F}"/>
              </a:ext>
            </a:extLst>
          </p:cNvPr>
          <p:cNvSpPr/>
          <p:nvPr/>
        </p:nvSpPr>
        <p:spPr>
          <a:xfrm>
            <a:off x="9437252" y="2453145"/>
            <a:ext cx="1215851" cy="132556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672C4E7-6965-6546-8FA1-11F1F355CF1A}"/>
              </a:ext>
            </a:extLst>
          </p:cNvPr>
          <p:cNvSpPr/>
          <p:nvPr/>
        </p:nvSpPr>
        <p:spPr>
          <a:xfrm>
            <a:off x="1463801" y="2453145"/>
            <a:ext cx="1215851" cy="132556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B9992-4301-D644-F5DC-E83A16A73FDB}"/>
              </a:ext>
            </a:extLst>
          </p:cNvPr>
          <p:cNvSpPr>
            <a:spLocks noGrp="1"/>
          </p:cNvSpPr>
          <p:nvPr>
            <p:ph type="title"/>
          </p:nvPr>
        </p:nvSpPr>
        <p:spPr/>
        <p:txBody>
          <a:bodyPr/>
          <a:lstStyle/>
          <a:p>
            <a:r>
              <a:rPr lang="en-US" dirty="0"/>
              <a:t>Role Responsibilities </a:t>
            </a:r>
          </a:p>
        </p:txBody>
      </p:sp>
      <p:sp>
        <p:nvSpPr>
          <p:cNvPr id="4" name="Slide Number Placeholder 3">
            <a:extLst>
              <a:ext uri="{FF2B5EF4-FFF2-40B4-BE49-F238E27FC236}">
                <a16:creationId xmlns:a16="http://schemas.microsoft.com/office/drawing/2014/main" id="{A1F7D18F-AAFD-BDC5-D9E0-875B6943D05C}"/>
              </a:ext>
            </a:extLst>
          </p:cNvPr>
          <p:cNvSpPr>
            <a:spLocks noGrp="1"/>
          </p:cNvSpPr>
          <p:nvPr>
            <p:ph type="sldNum" sz="quarter" idx="4"/>
          </p:nvPr>
        </p:nvSpPr>
        <p:spPr/>
        <p:txBody>
          <a:bodyPr/>
          <a:lstStyle/>
          <a:p>
            <a:fld id="{6FF4E196-A010-480C-A078-61D4EF757EA8}" type="slidenum">
              <a:rPr lang="en-US" smtClean="0"/>
              <a:t>7</a:t>
            </a:fld>
            <a:endParaRPr lang="en-US"/>
          </a:p>
        </p:txBody>
      </p:sp>
      <p:grpSp>
        <p:nvGrpSpPr>
          <p:cNvPr id="8" name="Group 7">
            <a:extLst>
              <a:ext uri="{FF2B5EF4-FFF2-40B4-BE49-F238E27FC236}">
                <a16:creationId xmlns:a16="http://schemas.microsoft.com/office/drawing/2014/main" id="{1AB79BCF-96FD-699D-7330-DADFCC2BF0FF}"/>
              </a:ext>
            </a:extLst>
          </p:cNvPr>
          <p:cNvGrpSpPr/>
          <p:nvPr/>
        </p:nvGrpSpPr>
        <p:grpSpPr>
          <a:xfrm>
            <a:off x="1992289" y="1858016"/>
            <a:ext cx="4327666" cy="4327666"/>
            <a:chOff x="864091" y="11835"/>
            <a:chExt cx="4327666" cy="4327666"/>
          </a:xfrm>
        </p:grpSpPr>
        <p:sp>
          <p:nvSpPr>
            <p:cNvPr id="12" name="Oval 11">
              <a:extLst>
                <a:ext uri="{FF2B5EF4-FFF2-40B4-BE49-F238E27FC236}">
                  <a16:creationId xmlns:a16="http://schemas.microsoft.com/office/drawing/2014/main" id="{D3D7C97D-D16D-7221-4165-B9D40E888235}"/>
                </a:ext>
              </a:extLst>
            </p:cNvPr>
            <p:cNvSpPr/>
            <p:nvPr/>
          </p:nvSpPr>
          <p:spPr>
            <a:xfrm>
              <a:off x="864091" y="11835"/>
              <a:ext cx="4327666" cy="4327666"/>
            </a:xfrm>
            <a:prstGeom prst="ellipse">
              <a:avLst/>
            </a:pr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3" name="Oval 4">
              <a:extLst>
                <a:ext uri="{FF2B5EF4-FFF2-40B4-BE49-F238E27FC236}">
                  <a16:creationId xmlns:a16="http://schemas.microsoft.com/office/drawing/2014/main" id="{2174B420-75F8-EDBE-E32C-231FD5E3E787}"/>
                </a:ext>
              </a:extLst>
            </p:cNvPr>
            <p:cNvSpPr txBox="1"/>
            <p:nvPr/>
          </p:nvSpPr>
          <p:spPr>
            <a:xfrm>
              <a:off x="1468404" y="522160"/>
              <a:ext cx="2750568" cy="33070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285750" lvl="0" indent="-285750" algn="r" defTabSz="666750">
                <a:lnSpc>
                  <a:spcPct val="90000"/>
                </a:lnSpc>
                <a:spcBef>
                  <a:spcPct val="0"/>
                </a:spcBef>
                <a:spcAft>
                  <a:spcPct val="35000"/>
                </a:spcAft>
                <a:buFont typeface="Arial" panose="020B0604020202020204" pitchFamily="34" charset="0"/>
                <a:buChar char="•"/>
              </a:pPr>
              <a:r>
                <a:rPr lang="en-US" sz="1500" dirty="0"/>
                <a:t>Knows institutional policies on research </a:t>
              </a:r>
            </a:p>
            <a:p>
              <a:pPr marL="285750" lvl="0" indent="-285750" algn="r" defTabSz="666750">
                <a:lnSpc>
                  <a:spcPct val="90000"/>
                </a:lnSpc>
                <a:spcBef>
                  <a:spcPct val="0"/>
                </a:spcBef>
                <a:spcAft>
                  <a:spcPct val="35000"/>
                </a:spcAft>
                <a:buFont typeface="Arial" panose="020B0604020202020204" pitchFamily="34" charset="0"/>
                <a:buChar char="•"/>
              </a:pPr>
              <a:r>
                <a:rPr lang="en-US" sz="1500" kern="1200" dirty="0"/>
                <a:t>Understands sponsor terms and conditions, guidance</a:t>
              </a:r>
            </a:p>
            <a:p>
              <a:pPr marL="285750" lvl="0" indent="-285750" algn="r" defTabSz="666750">
                <a:lnSpc>
                  <a:spcPct val="90000"/>
                </a:lnSpc>
                <a:spcBef>
                  <a:spcPct val="0"/>
                </a:spcBef>
                <a:spcAft>
                  <a:spcPct val="35000"/>
                </a:spcAft>
                <a:buFont typeface="Arial" panose="020B0604020202020204" pitchFamily="34" charset="0"/>
                <a:buChar char="•"/>
              </a:pPr>
              <a:r>
                <a:rPr lang="en-US" sz="1500" dirty="0"/>
                <a:t>Assists in proposal development and submittal </a:t>
              </a:r>
            </a:p>
            <a:p>
              <a:pPr marL="285750" lvl="0" indent="-285750" algn="r" defTabSz="666750">
                <a:lnSpc>
                  <a:spcPct val="90000"/>
                </a:lnSpc>
                <a:spcBef>
                  <a:spcPct val="0"/>
                </a:spcBef>
                <a:spcAft>
                  <a:spcPct val="35000"/>
                </a:spcAft>
                <a:buFont typeface="Arial" panose="020B0604020202020204" pitchFamily="34" charset="0"/>
                <a:buChar char="•"/>
              </a:pPr>
              <a:r>
                <a:rPr lang="en-US" sz="1500" kern="1200" dirty="0"/>
                <a:t>Award set up</a:t>
              </a:r>
            </a:p>
            <a:p>
              <a:pPr marL="285750" lvl="0" indent="-285750" algn="r" defTabSz="666750">
                <a:lnSpc>
                  <a:spcPct val="90000"/>
                </a:lnSpc>
                <a:spcBef>
                  <a:spcPct val="0"/>
                </a:spcBef>
                <a:spcAft>
                  <a:spcPct val="35000"/>
                </a:spcAft>
                <a:buFont typeface="Arial" panose="020B0604020202020204" pitchFamily="34" charset="0"/>
                <a:buChar char="•"/>
              </a:pPr>
              <a:r>
                <a:rPr lang="en-US" sz="1500" kern="1200" dirty="0"/>
                <a:t>Manage and process financial expenditures and transactions</a:t>
              </a:r>
            </a:p>
            <a:p>
              <a:pPr marL="285750" lvl="0" indent="-285750" algn="r" defTabSz="666750">
                <a:lnSpc>
                  <a:spcPct val="90000"/>
                </a:lnSpc>
                <a:spcBef>
                  <a:spcPct val="0"/>
                </a:spcBef>
                <a:spcAft>
                  <a:spcPct val="35000"/>
                </a:spcAft>
                <a:buFont typeface="Arial" panose="020B0604020202020204" pitchFamily="34" charset="0"/>
                <a:buChar char="•"/>
              </a:pPr>
              <a:r>
                <a:rPr lang="en-US" sz="1500" dirty="0"/>
                <a:t>Manage adherence to terms and conditions</a:t>
              </a:r>
            </a:p>
            <a:p>
              <a:pPr marL="285750" lvl="0" indent="-285750" algn="r" defTabSz="666750">
                <a:lnSpc>
                  <a:spcPct val="90000"/>
                </a:lnSpc>
                <a:spcBef>
                  <a:spcPct val="0"/>
                </a:spcBef>
                <a:spcAft>
                  <a:spcPct val="35000"/>
                </a:spcAft>
                <a:buFont typeface="Arial" panose="020B0604020202020204" pitchFamily="34" charset="0"/>
                <a:buChar char="•"/>
              </a:pPr>
              <a:endParaRPr lang="en-US" sz="1500" kern="1200" dirty="0"/>
            </a:p>
          </p:txBody>
        </p:sp>
      </p:grpSp>
      <p:grpSp>
        <p:nvGrpSpPr>
          <p:cNvPr id="9" name="Group 8">
            <a:extLst>
              <a:ext uri="{FF2B5EF4-FFF2-40B4-BE49-F238E27FC236}">
                <a16:creationId xmlns:a16="http://schemas.microsoft.com/office/drawing/2014/main" id="{DBC6AEEE-224C-739E-8F67-29A8F185FDDB}"/>
              </a:ext>
            </a:extLst>
          </p:cNvPr>
          <p:cNvGrpSpPr/>
          <p:nvPr/>
        </p:nvGrpSpPr>
        <p:grpSpPr>
          <a:xfrm>
            <a:off x="5872045" y="1858016"/>
            <a:ext cx="4327666" cy="4327666"/>
            <a:chOff x="4743847" y="11835"/>
            <a:chExt cx="4327666" cy="4327666"/>
          </a:xfrm>
        </p:grpSpPr>
        <p:sp>
          <p:nvSpPr>
            <p:cNvPr id="10" name="Oval 9">
              <a:extLst>
                <a:ext uri="{FF2B5EF4-FFF2-40B4-BE49-F238E27FC236}">
                  <a16:creationId xmlns:a16="http://schemas.microsoft.com/office/drawing/2014/main" id="{31DBBE04-4EBB-0A0A-1368-B580A92FBB56}"/>
                </a:ext>
              </a:extLst>
            </p:cNvPr>
            <p:cNvSpPr/>
            <p:nvPr/>
          </p:nvSpPr>
          <p:spPr>
            <a:xfrm>
              <a:off x="4743847" y="11835"/>
              <a:ext cx="4327666" cy="4327666"/>
            </a:xfrm>
            <a:prstGeom prst="ellipse">
              <a:avLst/>
            </a:pr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1" name="Oval 6">
              <a:extLst>
                <a:ext uri="{FF2B5EF4-FFF2-40B4-BE49-F238E27FC236}">
                  <a16:creationId xmlns:a16="http://schemas.microsoft.com/office/drawing/2014/main" id="{8A574682-1BB1-ADE6-0AFA-7C371EB556D0}"/>
                </a:ext>
              </a:extLst>
            </p:cNvPr>
            <p:cNvSpPr txBox="1"/>
            <p:nvPr/>
          </p:nvSpPr>
          <p:spPr>
            <a:xfrm>
              <a:off x="5971969" y="522160"/>
              <a:ext cx="2495231" cy="33070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endParaRPr lang="en-US" sz="1500" kern="1200" dirty="0"/>
            </a:p>
          </p:txBody>
        </p:sp>
      </p:grpSp>
      <p:sp>
        <p:nvSpPr>
          <p:cNvPr id="14" name="Oval 4">
            <a:extLst>
              <a:ext uri="{FF2B5EF4-FFF2-40B4-BE49-F238E27FC236}">
                <a16:creationId xmlns:a16="http://schemas.microsoft.com/office/drawing/2014/main" id="{76CEC5FB-7004-2395-C0E1-5BA8E6118C77}"/>
              </a:ext>
            </a:extLst>
          </p:cNvPr>
          <p:cNvSpPr txBox="1"/>
          <p:nvPr/>
        </p:nvSpPr>
        <p:spPr>
          <a:xfrm>
            <a:off x="6642437" y="2453145"/>
            <a:ext cx="2952960" cy="33070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285750" lvl="0" indent="-285750" defTabSz="666750">
              <a:lnSpc>
                <a:spcPct val="90000"/>
              </a:lnSpc>
              <a:spcBef>
                <a:spcPct val="0"/>
              </a:spcBef>
              <a:spcAft>
                <a:spcPct val="35000"/>
              </a:spcAft>
              <a:buFont typeface="Arial" panose="020B0604020202020204" pitchFamily="34" charset="0"/>
              <a:buChar char="•"/>
            </a:pPr>
            <a:r>
              <a:rPr lang="en-US" sz="1500" kern="1200" dirty="0"/>
              <a:t>Finding funding </a:t>
            </a:r>
          </a:p>
          <a:p>
            <a:pPr marL="285750" lvl="0" indent="-285750" defTabSz="666750">
              <a:lnSpc>
                <a:spcPct val="90000"/>
              </a:lnSpc>
              <a:spcBef>
                <a:spcPct val="0"/>
              </a:spcBef>
              <a:spcAft>
                <a:spcPct val="35000"/>
              </a:spcAft>
              <a:buFont typeface="Arial" panose="020B0604020202020204" pitchFamily="34" charset="0"/>
              <a:buChar char="•"/>
            </a:pPr>
            <a:r>
              <a:rPr lang="en-US" sz="1500" dirty="0"/>
              <a:t>Linking with other resources and/or teaming partners on campus</a:t>
            </a:r>
          </a:p>
          <a:p>
            <a:pPr marL="285750" lvl="0" indent="-285750" defTabSz="666750">
              <a:lnSpc>
                <a:spcPct val="90000"/>
              </a:lnSpc>
              <a:spcBef>
                <a:spcPct val="0"/>
              </a:spcBef>
              <a:spcAft>
                <a:spcPct val="35000"/>
              </a:spcAft>
              <a:buFont typeface="Arial" panose="020B0604020202020204" pitchFamily="34" charset="0"/>
              <a:buChar char="•"/>
            </a:pPr>
            <a:r>
              <a:rPr lang="en-US" sz="1500" kern="1200" dirty="0"/>
              <a:t>Conduct research on agencies </a:t>
            </a:r>
            <a:r>
              <a:rPr lang="en-US" sz="1500" dirty="0"/>
              <a:t>for proposal matching</a:t>
            </a:r>
          </a:p>
          <a:p>
            <a:pPr marL="285750" lvl="0" indent="-285750" defTabSz="666750">
              <a:lnSpc>
                <a:spcPct val="90000"/>
              </a:lnSpc>
              <a:spcBef>
                <a:spcPct val="0"/>
              </a:spcBef>
              <a:spcAft>
                <a:spcPct val="35000"/>
              </a:spcAft>
              <a:buFont typeface="Arial" panose="020B0604020202020204" pitchFamily="34" charset="0"/>
              <a:buChar char="•"/>
            </a:pPr>
            <a:r>
              <a:rPr lang="en-US" sz="1500" kern="1200" dirty="0"/>
              <a:t>Develop processes and practices for proposal teaming</a:t>
            </a:r>
          </a:p>
          <a:p>
            <a:pPr marL="285750" lvl="0" indent="-285750" defTabSz="666750">
              <a:lnSpc>
                <a:spcPct val="90000"/>
              </a:lnSpc>
              <a:spcBef>
                <a:spcPct val="0"/>
              </a:spcBef>
              <a:spcAft>
                <a:spcPct val="35000"/>
              </a:spcAft>
              <a:buFont typeface="Arial" panose="020B0604020202020204" pitchFamily="34" charset="0"/>
              <a:buChar char="•"/>
            </a:pPr>
            <a:r>
              <a:rPr lang="en-US" sz="1500" dirty="0"/>
              <a:t>Project management of internal/external stakeholders</a:t>
            </a:r>
            <a:endParaRPr lang="en-US" sz="1500" kern="1200" dirty="0"/>
          </a:p>
          <a:p>
            <a:pPr marL="285750" lvl="0" indent="-285750" defTabSz="666750">
              <a:lnSpc>
                <a:spcPct val="90000"/>
              </a:lnSpc>
              <a:spcBef>
                <a:spcPct val="0"/>
              </a:spcBef>
              <a:spcAft>
                <a:spcPct val="35000"/>
              </a:spcAft>
              <a:buFont typeface="Arial" panose="020B0604020202020204" pitchFamily="34" charset="0"/>
              <a:buChar char="•"/>
            </a:pPr>
            <a:r>
              <a:rPr lang="en-US" sz="1500" dirty="0"/>
              <a:t>Consultation on writing elements of the project/editing</a:t>
            </a:r>
            <a:endParaRPr lang="en-US" sz="1500" kern="1200" dirty="0"/>
          </a:p>
        </p:txBody>
      </p:sp>
      <p:sp>
        <p:nvSpPr>
          <p:cNvPr id="3" name="TextBox 2">
            <a:extLst>
              <a:ext uri="{FF2B5EF4-FFF2-40B4-BE49-F238E27FC236}">
                <a16:creationId xmlns:a16="http://schemas.microsoft.com/office/drawing/2014/main" id="{3DC07037-6C5B-DDFF-5920-95F3DCD243E0}"/>
              </a:ext>
            </a:extLst>
          </p:cNvPr>
          <p:cNvSpPr txBox="1"/>
          <p:nvPr/>
        </p:nvSpPr>
        <p:spPr>
          <a:xfrm>
            <a:off x="1712932" y="2782669"/>
            <a:ext cx="813917" cy="646331"/>
          </a:xfrm>
          <a:prstGeom prst="rect">
            <a:avLst/>
          </a:prstGeom>
          <a:noFill/>
        </p:spPr>
        <p:txBody>
          <a:bodyPr wrap="square" rtlCol="0">
            <a:spAutoFit/>
          </a:bodyPr>
          <a:lstStyle/>
          <a:p>
            <a:r>
              <a:rPr lang="en-US" sz="3600" b="1" dirty="0"/>
              <a:t>RA</a:t>
            </a:r>
            <a:endParaRPr lang="en-US" b="1" dirty="0"/>
          </a:p>
        </p:txBody>
      </p:sp>
      <p:sp>
        <p:nvSpPr>
          <p:cNvPr id="7" name="TextBox 6">
            <a:extLst>
              <a:ext uri="{FF2B5EF4-FFF2-40B4-BE49-F238E27FC236}">
                <a16:creationId xmlns:a16="http://schemas.microsoft.com/office/drawing/2014/main" id="{2B6425D3-7485-849B-1B44-C6F7D12D20AC}"/>
              </a:ext>
            </a:extLst>
          </p:cNvPr>
          <p:cNvSpPr txBox="1"/>
          <p:nvPr/>
        </p:nvSpPr>
        <p:spPr>
          <a:xfrm>
            <a:off x="9686383" y="2782669"/>
            <a:ext cx="813917" cy="646331"/>
          </a:xfrm>
          <a:prstGeom prst="rect">
            <a:avLst/>
          </a:prstGeom>
          <a:noFill/>
        </p:spPr>
        <p:txBody>
          <a:bodyPr wrap="square" rtlCol="0">
            <a:spAutoFit/>
          </a:bodyPr>
          <a:lstStyle/>
          <a:p>
            <a:r>
              <a:rPr lang="en-US" sz="3600" b="1" dirty="0"/>
              <a:t>RD</a:t>
            </a:r>
            <a:endParaRPr lang="en-US" b="1" dirty="0"/>
          </a:p>
        </p:txBody>
      </p:sp>
    </p:spTree>
    <p:extLst>
      <p:ext uri="{BB962C8B-B14F-4D97-AF65-F5344CB8AC3E}">
        <p14:creationId xmlns:p14="http://schemas.microsoft.com/office/powerpoint/2010/main" val="163829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DCEF-AD13-FCAB-CBE7-9C61DA324B96}"/>
              </a:ext>
            </a:extLst>
          </p:cNvPr>
          <p:cNvSpPr>
            <a:spLocks noGrp="1"/>
          </p:cNvSpPr>
          <p:nvPr>
            <p:ph type="title"/>
          </p:nvPr>
        </p:nvSpPr>
        <p:spPr>
          <a:xfrm>
            <a:off x="838200" y="365125"/>
            <a:ext cx="10515600" cy="1325563"/>
          </a:xfrm>
        </p:spPr>
        <p:txBody>
          <a:bodyPr anchor="ctr">
            <a:normAutofit/>
          </a:bodyPr>
          <a:lstStyle/>
          <a:p>
            <a:r>
              <a:rPr lang="en-US" dirty="0"/>
              <a:t>But Why Does It Matter? </a:t>
            </a:r>
          </a:p>
        </p:txBody>
      </p:sp>
      <p:sp>
        <p:nvSpPr>
          <p:cNvPr id="3" name="Content Placeholder 2">
            <a:extLst>
              <a:ext uri="{FF2B5EF4-FFF2-40B4-BE49-F238E27FC236}">
                <a16:creationId xmlns:a16="http://schemas.microsoft.com/office/drawing/2014/main" id="{B622D480-38C3-5A5F-D484-A35A86E84267}"/>
              </a:ext>
            </a:extLst>
          </p:cNvPr>
          <p:cNvSpPr>
            <a:spLocks noGrp="1"/>
          </p:cNvSpPr>
          <p:nvPr>
            <p:ph sz="half" idx="1"/>
          </p:nvPr>
        </p:nvSpPr>
        <p:spPr>
          <a:xfrm>
            <a:off x="838200" y="1825625"/>
            <a:ext cx="5181600" cy="4351338"/>
          </a:xfrm>
        </p:spPr>
        <p:txBody>
          <a:bodyPr>
            <a:normAutofit/>
          </a:bodyPr>
          <a:lstStyle/>
          <a:p>
            <a:r>
              <a:rPr lang="en-US" dirty="0"/>
              <a:t>More successful proposals</a:t>
            </a:r>
          </a:p>
          <a:p>
            <a:r>
              <a:rPr lang="en-US" dirty="0"/>
              <a:t>The way of the future for sponsors</a:t>
            </a:r>
          </a:p>
          <a:p>
            <a:r>
              <a:rPr lang="en-US" dirty="0"/>
              <a:t>Stronger teams </a:t>
            </a:r>
          </a:p>
          <a:p>
            <a:r>
              <a:rPr lang="en-US" dirty="0"/>
              <a:t>Future partnerships</a:t>
            </a:r>
          </a:p>
          <a:p>
            <a:pPr marL="0" indent="0">
              <a:buNone/>
            </a:pPr>
            <a:endParaRPr lang="en-US" dirty="0"/>
          </a:p>
        </p:txBody>
      </p:sp>
      <p:pic>
        <p:nvPicPr>
          <p:cNvPr id="6" name="Picture 5" descr="A wooden structure under construction&#10;&#10;Description automatically generated">
            <a:extLst>
              <a:ext uri="{FF2B5EF4-FFF2-40B4-BE49-F238E27FC236}">
                <a16:creationId xmlns:a16="http://schemas.microsoft.com/office/drawing/2014/main" id="{7194BC46-7C16-60CD-E0BF-2CC40C759F8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78" r="-2" b="-2"/>
          <a:stretch/>
        </p:blipFill>
        <p:spPr>
          <a:xfrm>
            <a:off x="6172200" y="1825625"/>
            <a:ext cx="5181600" cy="4351338"/>
          </a:xfrm>
          <a:prstGeom prst="rect">
            <a:avLst/>
          </a:prstGeom>
          <a:noFill/>
        </p:spPr>
      </p:pic>
      <p:sp>
        <p:nvSpPr>
          <p:cNvPr id="4" name="Slide Number Placeholder 3">
            <a:extLst>
              <a:ext uri="{FF2B5EF4-FFF2-40B4-BE49-F238E27FC236}">
                <a16:creationId xmlns:a16="http://schemas.microsoft.com/office/drawing/2014/main" id="{CBA18525-C195-90C8-C10D-0DFD1554005B}"/>
              </a:ext>
            </a:extLst>
          </p:cNvPr>
          <p:cNvSpPr>
            <a:spLocks noGrp="1"/>
          </p:cNvSpPr>
          <p:nvPr>
            <p:ph type="sldNum" sz="quarter" idx="4"/>
          </p:nvPr>
        </p:nvSpPr>
        <p:spPr>
          <a:xfrm>
            <a:off x="9168588" y="6185317"/>
            <a:ext cx="2743200" cy="365125"/>
          </a:xfrm>
        </p:spPr>
        <p:txBody>
          <a:bodyPr anchor="ctr">
            <a:normAutofit/>
          </a:bodyPr>
          <a:lstStyle/>
          <a:p>
            <a:pPr>
              <a:spcAft>
                <a:spcPts val="600"/>
              </a:spcAft>
            </a:pPr>
            <a:fld id="{6FF4E196-A010-480C-A078-61D4EF757EA8}" type="slidenum">
              <a:rPr lang="en-US" smtClean="0"/>
              <a:pPr>
                <a:spcAft>
                  <a:spcPts val="600"/>
                </a:spcAft>
              </a:pPr>
              <a:t>8</a:t>
            </a:fld>
            <a:endParaRPr lang="en-US"/>
          </a:p>
        </p:txBody>
      </p:sp>
    </p:spTree>
    <p:extLst>
      <p:ext uri="{BB962C8B-B14F-4D97-AF65-F5344CB8AC3E}">
        <p14:creationId xmlns:p14="http://schemas.microsoft.com/office/powerpoint/2010/main" val="230448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135C-E559-1C96-4021-F2EF36EA43CA}"/>
              </a:ext>
            </a:extLst>
          </p:cNvPr>
          <p:cNvSpPr>
            <a:spLocks noGrp="1"/>
          </p:cNvSpPr>
          <p:nvPr>
            <p:ph type="title"/>
          </p:nvPr>
        </p:nvSpPr>
        <p:spPr/>
        <p:txBody>
          <a:bodyPr/>
          <a:lstStyle/>
          <a:p>
            <a:r>
              <a:rPr lang="en-US" dirty="0"/>
              <a:t>Considerations and Realities </a:t>
            </a:r>
          </a:p>
        </p:txBody>
      </p:sp>
      <p:sp>
        <p:nvSpPr>
          <p:cNvPr id="3" name="Content Placeholder 2">
            <a:extLst>
              <a:ext uri="{FF2B5EF4-FFF2-40B4-BE49-F238E27FC236}">
                <a16:creationId xmlns:a16="http://schemas.microsoft.com/office/drawing/2014/main" id="{C6DDF207-022E-8D20-8148-385D111F61E0}"/>
              </a:ext>
            </a:extLst>
          </p:cNvPr>
          <p:cNvSpPr>
            <a:spLocks noGrp="1"/>
          </p:cNvSpPr>
          <p:nvPr>
            <p:ph idx="1"/>
          </p:nvPr>
        </p:nvSpPr>
        <p:spPr/>
        <p:txBody>
          <a:bodyPr>
            <a:normAutofit/>
          </a:bodyPr>
          <a:lstStyle/>
          <a:p>
            <a:r>
              <a:rPr lang="en-US" sz="3200" dirty="0"/>
              <a:t>Time</a:t>
            </a:r>
          </a:p>
          <a:p>
            <a:r>
              <a:rPr lang="en-US" sz="3200" dirty="0"/>
              <a:t>Bandwidth </a:t>
            </a:r>
          </a:p>
          <a:p>
            <a:r>
              <a:rPr lang="en-US" sz="3200" dirty="0"/>
              <a:t>Expertise </a:t>
            </a:r>
          </a:p>
        </p:txBody>
      </p:sp>
      <p:sp>
        <p:nvSpPr>
          <p:cNvPr id="4" name="Slide Number Placeholder 3">
            <a:extLst>
              <a:ext uri="{FF2B5EF4-FFF2-40B4-BE49-F238E27FC236}">
                <a16:creationId xmlns:a16="http://schemas.microsoft.com/office/drawing/2014/main" id="{352FD5A4-DBB9-09CB-2EC5-63B9C50C2107}"/>
              </a:ext>
            </a:extLst>
          </p:cNvPr>
          <p:cNvSpPr>
            <a:spLocks noGrp="1"/>
          </p:cNvSpPr>
          <p:nvPr>
            <p:ph type="sldNum" sz="quarter" idx="4"/>
          </p:nvPr>
        </p:nvSpPr>
        <p:spPr/>
        <p:txBody>
          <a:bodyPr/>
          <a:lstStyle/>
          <a:p>
            <a:fld id="{6FF4E196-A010-480C-A078-61D4EF757EA8}" type="slidenum">
              <a:rPr lang="en-US" smtClean="0"/>
              <a:t>9</a:t>
            </a:fld>
            <a:endParaRPr lang="en-US"/>
          </a:p>
        </p:txBody>
      </p:sp>
      <p:pic>
        <p:nvPicPr>
          <p:cNvPr id="6" name="Graphic 5" descr="Watch outline">
            <a:extLst>
              <a:ext uri="{FF2B5EF4-FFF2-40B4-BE49-F238E27FC236}">
                <a16:creationId xmlns:a16="http://schemas.microsoft.com/office/drawing/2014/main" id="{1E01C2E1-B975-DC90-D404-37D23C076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7817" y="2565543"/>
            <a:ext cx="1385299" cy="1385299"/>
          </a:xfrm>
          <a:prstGeom prst="rect">
            <a:avLst/>
          </a:prstGeom>
        </p:spPr>
      </p:pic>
      <p:pic>
        <p:nvPicPr>
          <p:cNvPr id="8" name="Graphic 7" descr="Daily calendar outline">
            <a:extLst>
              <a:ext uri="{FF2B5EF4-FFF2-40B4-BE49-F238E27FC236}">
                <a16:creationId xmlns:a16="http://schemas.microsoft.com/office/drawing/2014/main" id="{0D6E07C6-FF84-B1AA-BAAC-5C6E095DD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7297" y="3173532"/>
            <a:ext cx="1563384" cy="1563384"/>
          </a:xfrm>
          <a:prstGeom prst="rect">
            <a:avLst/>
          </a:prstGeom>
        </p:spPr>
      </p:pic>
      <p:pic>
        <p:nvPicPr>
          <p:cNvPr id="10" name="Graphic 9" descr="Diploma roll with solid fill">
            <a:extLst>
              <a:ext uri="{FF2B5EF4-FFF2-40B4-BE49-F238E27FC236}">
                <a16:creationId xmlns:a16="http://schemas.microsoft.com/office/drawing/2014/main" id="{95D34601-1AF4-1CE1-4C92-7767B04131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7167" y="4515962"/>
            <a:ext cx="1703798" cy="1703798"/>
          </a:xfrm>
          <a:prstGeom prst="rect">
            <a:avLst/>
          </a:prstGeom>
        </p:spPr>
      </p:pic>
    </p:spTree>
    <p:extLst>
      <p:ext uri="{BB962C8B-B14F-4D97-AF65-F5344CB8AC3E}">
        <p14:creationId xmlns:p14="http://schemas.microsoft.com/office/powerpoint/2010/main" val="214382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1284</Words>
  <Application>Microsoft Office PowerPoint</Application>
  <PresentationFormat>Widescreen</PresentationFormat>
  <Paragraphs>243</Paragraphs>
  <Slides>23</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Aptos</vt:lpstr>
      <vt:lpstr>Arial</vt:lpstr>
      <vt:lpstr>Avenir Next LT Pro</vt:lpstr>
      <vt:lpstr>Avenir Next LT Pro Demi</vt:lpstr>
      <vt:lpstr>Calibri</vt:lpstr>
      <vt:lpstr>Calibri Light</vt:lpstr>
      <vt:lpstr>Candara</vt:lpstr>
      <vt:lpstr>Georgia</vt:lpstr>
      <vt:lpstr>Symbol</vt:lpstr>
      <vt:lpstr>Office Theme</vt:lpstr>
      <vt:lpstr>Custom Design</vt:lpstr>
      <vt:lpstr>PowerPoint Presentation</vt:lpstr>
      <vt:lpstr>Research Development for the Research Administrator:  Working Hand in Hand </vt:lpstr>
      <vt:lpstr>Objectives</vt:lpstr>
      <vt:lpstr>Poll 1</vt:lpstr>
      <vt:lpstr>Definitions</vt:lpstr>
      <vt:lpstr>Activity 2 </vt:lpstr>
      <vt:lpstr>Role Responsibilities </vt:lpstr>
      <vt:lpstr>But Why Does It Matter? </vt:lpstr>
      <vt:lpstr>Considerations and Realities </vt:lpstr>
      <vt:lpstr>Research Development is Alive at UW!</vt:lpstr>
      <vt:lpstr>RD to Get Ahead</vt:lpstr>
      <vt:lpstr>Standard Timeline</vt:lpstr>
      <vt:lpstr>Area of Assistance 1: Pre-Proposal </vt:lpstr>
      <vt:lpstr>What Opportunities are there for RA engagement in RD?</vt:lpstr>
      <vt:lpstr>Build Relationships &amp; Trust</vt:lpstr>
      <vt:lpstr>Area of Assistance 2: During Proposal </vt:lpstr>
      <vt:lpstr>Role 1</vt:lpstr>
      <vt:lpstr>PowerPoint Presentation</vt:lpstr>
      <vt:lpstr>Role 2</vt:lpstr>
      <vt:lpstr>Area of Assistance 3: At Submission</vt:lpstr>
      <vt:lpstr>Area of Assistance 4: Post-Proposal Follow Up</vt:lpstr>
      <vt:lpstr>Activity 1: Case Study </vt:lpstr>
      <vt:lpstr>Consider . . . </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LAUREN L GEE</cp:lastModifiedBy>
  <cp:revision>42</cp:revision>
  <dcterms:created xsi:type="dcterms:W3CDTF">2017-07-11T15:13:22Z</dcterms:created>
  <dcterms:modified xsi:type="dcterms:W3CDTF">2024-11-05T18:56:11Z</dcterms:modified>
</cp:coreProperties>
</file>